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7" r:id="rId2"/>
    <p:sldId id="474" r:id="rId3"/>
    <p:sldId id="308" r:id="rId4"/>
    <p:sldId id="458" r:id="rId5"/>
    <p:sldId id="459" r:id="rId6"/>
    <p:sldId id="460" r:id="rId7"/>
    <p:sldId id="469" r:id="rId8"/>
    <p:sldId id="471" r:id="rId9"/>
    <p:sldId id="470" r:id="rId10"/>
    <p:sldId id="461" r:id="rId11"/>
    <p:sldId id="462" r:id="rId12"/>
    <p:sldId id="463" r:id="rId13"/>
    <p:sldId id="464" r:id="rId14"/>
    <p:sldId id="465" r:id="rId15"/>
    <p:sldId id="466" r:id="rId16"/>
    <p:sldId id="364" r:id="rId17"/>
    <p:sldId id="467" r:id="rId18"/>
    <p:sldId id="366" r:id="rId19"/>
    <p:sldId id="309" r:id="rId20"/>
    <p:sldId id="367" r:id="rId21"/>
    <p:sldId id="468" r:id="rId22"/>
    <p:sldId id="368" r:id="rId23"/>
    <p:sldId id="372" r:id="rId24"/>
    <p:sldId id="311" r:id="rId25"/>
    <p:sldId id="374" r:id="rId26"/>
    <p:sldId id="373" r:id="rId27"/>
    <p:sldId id="375" r:id="rId28"/>
    <p:sldId id="376" r:id="rId29"/>
    <p:sldId id="377" r:id="rId30"/>
    <p:sldId id="378" r:id="rId31"/>
    <p:sldId id="379" r:id="rId32"/>
    <p:sldId id="385" r:id="rId33"/>
    <p:sldId id="380" r:id="rId34"/>
    <p:sldId id="381" r:id="rId35"/>
    <p:sldId id="382" r:id="rId36"/>
    <p:sldId id="263" r:id="rId37"/>
    <p:sldId id="362" r:id="rId38"/>
    <p:sldId id="420" r:id="rId39"/>
    <p:sldId id="397" r:id="rId40"/>
    <p:sldId id="394" r:id="rId41"/>
    <p:sldId id="359" r:id="rId42"/>
    <p:sldId id="323" r:id="rId43"/>
    <p:sldId id="452" r:id="rId44"/>
    <p:sldId id="422" r:id="rId45"/>
    <p:sldId id="453" r:id="rId46"/>
    <p:sldId id="387" r:id="rId47"/>
    <p:sldId id="317" r:id="rId48"/>
    <p:sldId id="316" r:id="rId49"/>
    <p:sldId id="318" r:id="rId50"/>
    <p:sldId id="344" r:id="rId51"/>
    <p:sldId id="313" r:id="rId52"/>
    <p:sldId id="457" r:id="rId53"/>
    <p:sldId id="455" r:id="rId54"/>
    <p:sldId id="456" r:id="rId55"/>
    <p:sldId id="421" r:id="rId56"/>
    <p:sldId id="360" r:id="rId57"/>
    <p:sldId id="361" r:id="rId58"/>
    <p:sldId id="319" r:id="rId59"/>
    <p:sldId id="400" r:id="rId60"/>
    <p:sldId id="401" r:id="rId61"/>
    <p:sldId id="440" r:id="rId62"/>
    <p:sldId id="426" r:id="rId63"/>
    <p:sldId id="427" r:id="rId64"/>
    <p:sldId id="428" r:id="rId65"/>
    <p:sldId id="429" r:id="rId66"/>
    <p:sldId id="454" r:id="rId67"/>
    <p:sldId id="441" r:id="rId68"/>
    <p:sldId id="442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450" r:id="rId77"/>
    <p:sldId id="476" r:id="rId78"/>
    <p:sldId id="472" r:id="rId79"/>
    <p:sldId id="383" r:id="rId80"/>
    <p:sldId id="349" r:id="rId81"/>
    <p:sldId id="336" r:id="rId82"/>
    <p:sldId id="386" r:id="rId83"/>
    <p:sldId id="391" r:id="rId84"/>
    <p:sldId id="355" r:id="rId85"/>
    <p:sldId id="356" r:id="rId86"/>
    <p:sldId id="363" r:id="rId87"/>
    <p:sldId id="352" r:id="rId88"/>
    <p:sldId id="353" r:id="rId89"/>
    <p:sldId id="392" r:id="rId90"/>
    <p:sldId id="412" r:id="rId91"/>
    <p:sldId id="413" r:id="rId92"/>
    <p:sldId id="411" r:id="rId93"/>
    <p:sldId id="354" r:id="rId94"/>
    <p:sldId id="404" r:id="rId95"/>
    <p:sldId id="406" r:id="rId96"/>
    <p:sldId id="477" r:id="rId97"/>
    <p:sldId id="370" r:id="rId98"/>
    <p:sldId id="371" r:id="rId99"/>
    <p:sldId id="408" r:id="rId100"/>
    <p:sldId id="414" r:id="rId101"/>
    <p:sldId id="475" r:id="rId102"/>
    <p:sldId id="416" r:id="rId103"/>
    <p:sldId id="417" r:id="rId104"/>
    <p:sldId id="418" r:id="rId105"/>
    <p:sldId id="369" r:id="rId106"/>
    <p:sldId id="478" r:id="rId107"/>
    <p:sldId id="423" r:id="rId108"/>
    <p:sldId id="424" r:id="rId109"/>
    <p:sldId id="425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9" autoAdjust="0"/>
    <p:restoredTop sz="94647" autoAdjust="0"/>
  </p:normalViewPr>
  <p:slideViewPr>
    <p:cSldViewPr snapToGrid="0" snapToObjects="1">
      <p:cViewPr varScale="1">
        <p:scale>
          <a:sx n="130" d="100"/>
          <a:sy n="130" d="100"/>
        </p:scale>
        <p:origin x="-120" y="-2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4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yvesvandepeer:Library:Mail%20Downloads:genome_statistics_yvdp_new-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000" dirty="0"/>
              <a:t># </a:t>
            </a:r>
            <a:r>
              <a:rPr lang="en-US" sz="2000" dirty="0" smtClean="0"/>
              <a:t>of scientific</a:t>
            </a:r>
            <a:r>
              <a:rPr lang="en-US" sz="2000" baseline="0" dirty="0" smtClean="0"/>
              <a:t> expedition years</a:t>
            </a:r>
            <a:endParaRPr lang="en-US" sz="20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54504948505916"/>
          <c:y val="0.146444225721785"/>
          <c:w val="0.500688700486991"/>
          <c:h val="0.59946128608923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of commissioned years_x000d_</c:v>
                </c:pt>
              </c:strCache>
            </c:strRef>
          </c:tx>
          <c:cat>
            <c:numRef>
              <c:f>Sheet1!$A$2:$A$15</c:f>
              <c:numCache>
                <c:formatCode>0</c:formatCode>
                <c:ptCount val="14"/>
                <c:pt idx="0">
                  <c:v>1760.0</c:v>
                </c:pt>
                <c:pt idx="1">
                  <c:v>1770.0</c:v>
                </c:pt>
                <c:pt idx="2">
                  <c:v>1780.0</c:v>
                </c:pt>
                <c:pt idx="3">
                  <c:v>1790.0</c:v>
                </c:pt>
                <c:pt idx="4">
                  <c:v>1800.0</c:v>
                </c:pt>
                <c:pt idx="5">
                  <c:v>1810.0</c:v>
                </c:pt>
                <c:pt idx="6">
                  <c:v>1820.0</c:v>
                </c:pt>
                <c:pt idx="7">
                  <c:v>1830.0</c:v>
                </c:pt>
                <c:pt idx="8">
                  <c:v>1840.0</c:v>
                </c:pt>
                <c:pt idx="9">
                  <c:v>1850.0</c:v>
                </c:pt>
                <c:pt idx="10">
                  <c:v>1860.0</c:v>
                </c:pt>
                <c:pt idx="11">
                  <c:v>1870.0</c:v>
                </c:pt>
                <c:pt idx="12">
                  <c:v>1880.0</c:v>
                </c:pt>
                <c:pt idx="13">
                  <c:v>1890.0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10.0</c:v>
                </c:pt>
                <c:pt idx="1">
                  <c:v>14.0</c:v>
                </c:pt>
                <c:pt idx="2">
                  <c:v>24.0</c:v>
                </c:pt>
                <c:pt idx="3">
                  <c:v>24.0</c:v>
                </c:pt>
                <c:pt idx="4">
                  <c:v>9.0</c:v>
                </c:pt>
                <c:pt idx="5">
                  <c:v>8.0</c:v>
                </c:pt>
                <c:pt idx="6">
                  <c:v>32.0</c:v>
                </c:pt>
                <c:pt idx="7">
                  <c:v>40.0</c:v>
                </c:pt>
                <c:pt idx="8">
                  <c:v>34.0</c:v>
                </c:pt>
                <c:pt idx="9">
                  <c:v>25.0</c:v>
                </c:pt>
                <c:pt idx="10">
                  <c:v>17.0</c:v>
                </c:pt>
                <c:pt idx="11">
                  <c:v>4.0</c:v>
                </c:pt>
                <c:pt idx="12">
                  <c:v>14.0</c:v>
                </c:pt>
                <c:pt idx="13">
                  <c:v>12.0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0142728"/>
        <c:axId val="-2129128200"/>
      </c:areaChart>
      <c:catAx>
        <c:axId val="2080142728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-2129128200"/>
        <c:crosses val="autoZero"/>
        <c:auto val="1"/>
        <c:lblAlgn val="ctr"/>
        <c:lblOffset val="100"/>
        <c:noMultiLvlLbl val="0"/>
      </c:catAx>
      <c:valAx>
        <c:axId val="-21291282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0142728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Number</a:t>
            </a:r>
            <a:r>
              <a:rPr lang="en-US" baseline="0" dirty="0" smtClean="0"/>
              <a:t> of Time The words “</a:t>
            </a:r>
            <a:r>
              <a:rPr lang="en-US" u="sng" baseline="0" dirty="0" err="1" smtClean="0">
                <a:solidFill>
                  <a:srgbClr val="FFFFFF"/>
                </a:solidFill>
              </a:rPr>
              <a:t>Prediction+Biology</a:t>
            </a:r>
            <a:r>
              <a:rPr lang="en-US" baseline="0" dirty="0" smtClean="0"/>
              <a:t>”  appears in a Title (x1000) [ Scholar Google]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885741855797437"/>
          <c:y val="0.247149815863006"/>
          <c:w val="0.790987339817817"/>
          <c:h val="0.60413030893647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numRef>
              <c:f>Sheet1!$A$2:$A$22</c:f>
              <c:numCache>
                <c:formatCode>0</c:formatCode>
                <c:ptCount val="21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2004.0</c:v>
                </c:pt>
                <c:pt idx="10">
                  <c:v>2005.0</c:v>
                </c:pt>
                <c:pt idx="11">
                  <c:v>2006.0</c:v>
                </c:pt>
                <c:pt idx="12">
                  <c:v>2007.0</c:v>
                </c:pt>
                <c:pt idx="13">
                  <c:v>2008.0</c:v>
                </c:pt>
                <c:pt idx="14">
                  <c:v>2009.0</c:v>
                </c:pt>
                <c:pt idx="15">
                  <c:v>2010.0</c:v>
                </c:pt>
                <c:pt idx="16" formatCode="General">
                  <c:v>2011.0</c:v>
                </c:pt>
                <c:pt idx="17" formatCode="General">
                  <c:v>2012.0</c:v>
                </c:pt>
                <c:pt idx="18" formatCode="General">
                  <c:v>2013.0</c:v>
                </c:pt>
                <c:pt idx="19" formatCode="General">
                  <c:v>2014.0</c:v>
                </c:pt>
                <c:pt idx="20" formatCode="General">
                  <c:v>2015.0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13.0</c:v>
                </c:pt>
                <c:pt idx="1">
                  <c:v>20.0</c:v>
                </c:pt>
                <c:pt idx="2">
                  <c:v>24.0</c:v>
                </c:pt>
                <c:pt idx="3">
                  <c:v>31.0</c:v>
                </c:pt>
                <c:pt idx="4">
                  <c:v>40.0</c:v>
                </c:pt>
                <c:pt idx="5">
                  <c:v>53.0</c:v>
                </c:pt>
                <c:pt idx="6">
                  <c:v>62.0</c:v>
                </c:pt>
                <c:pt idx="7">
                  <c:v>70.0</c:v>
                </c:pt>
                <c:pt idx="8">
                  <c:v>82.0</c:v>
                </c:pt>
                <c:pt idx="9">
                  <c:v>92.0</c:v>
                </c:pt>
                <c:pt idx="10">
                  <c:v>105.0</c:v>
                </c:pt>
                <c:pt idx="11">
                  <c:v>116.0</c:v>
                </c:pt>
                <c:pt idx="12">
                  <c:v>121.0</c:v>
                </c:pt>
                <c:pt idx="13">
                  <c:v>129.0</c:v>
                </c:pt>
                <c:pt idx="14">
                  <c:v>135.0</c:v>
                </c:pt>
                <c:pt idx="15">
                  <c:v>130.0</c:v>
                </c:pt>
                <c:pt idx="16">
                  <c:v>127.0</c:v>
                </c:pt>
                <c:pt idx="17">
                  <c:v>124.0</c:v>
                </c:pt>
                <c:pt idx="18">
                  <c:v>110.0</c:v>
                </c:pt>
                <c:pt idx="19">
                  <c:v>83.0</c:v>
                </c:pt>
                <c:pt idx="20">
                  <c:v>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1474152"/>
        <c:axId val="-2121657304"/>
      </c:areaChart>
      <c:catAx>
        <c:axId val="-2121474152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crossAx val="-2121657304"/>
        <c:crosses val="autoZero"/>
        <c:auto val="1"/>
        <c:lblAlgn val="ctr"/>
        <c:lblOffset val="100"/>
        <c:noMultiLvlLbl val="0"/>
      </c:catAx>
      <c:valAx>
        <c:axId val="-2121657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1474152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Melanogaster</c:v>
                </c:pt>
              </c:strCache>
            </c:strRef>
          </c:tx>
          <c:cat>
            <c:numRef>
              <c:f>Sheet1!$A$2:$A$16</c:f>
              <c:numCache>
                <c:formatCode>0</c:formatCode>
                <c:ptCount val="15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2007.0</c:v>
                </c:pt>
                <c:pt idx="10">
                  <c:v>2008.0</c:v>
                </c:pt>
                <c:pt idx="11">
                  <c:v>2009.0</c:v>
                </c:pt>
                <c:pt idx="12">
                  <c:v>2010.0</c:v>
                </c:pt>
                <c:pt idx="13">
                  <c:v>2011.0</c:v>
                </c:pt>
                <c:pt idx="14">
                  <c:v>2012.0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5.0</c:v>
                </c:pt>
                <c:pt idx="1">
                  <c:v>5.0</c:v>
                </c:pt>
                <c:pt idx="2">
                  <c:v>6.0</c:v>
                </c:pt>
                <c:pt idx="3">
                  <c:v>6.0</c:v>
                </c:pt>
                <c:pt idx="4">
                  <c:v>6.0</c:v>
                </c:pt>
                <c:pt idx="5">
                  <c:v>8.0</c:v>
                </c:pt>
                <c:pt idx="6">
                  <c:v>10.0</c:v>
                </c:pt>
                <c:pt idx="7">
                  <c:v>11.0</c:v>
                </c:pt>
                <c:pt idx="8">
                  <c:v>12.0</c:v>
                </c:pt>
                <c:pt idx="9">
                  <c:v>13.0</c:v>
                </c:pt>
                <c:pt idx="10">
                  <c:v>14.0</c:v>
                </c:pt>
                <c:pt idx="11">
                  <c:v>14.0</c:v>
                </c:pt>
                <c:pt idx="12">
                  <c:v>15.0</c:v>
                </c:pt>
                <c:pt idx="13">
                  <c:v>16.0</c:v>
                </c:pt>
                <c:pt idx="14">
                  <c:v>17.0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Drosophila</c:v>
                </c:pt>
              </c:strCache>
            </c:strRef>
          </c:tx>
          <c:cat>
            <c:numRef>
              <c:f>Sheet1!$A$2:$A$16</c:f>
              <c:numCache>
                <c:formatCode>0</c:formatCode>
                <c:ptCount val="15"/>
                <c:pt idx="0">
                  <c:v>1995.0</c:v>
                </c:pt>
                <c:pt idx="1">
                  <c:v>1996.0</c:v>
                </c:pt>
                <c:pt idx="2">
                  <c:v>1997.0</c:v>
                </c:pt>
                <c:pt idx="3">
                  <c:v>1998.0</c:v>
                </c:pt>
                <c:pt idx="4">
                  <c:v>1999.0</c:v>
                </c:pt>
                <c:pt idx="5">
                  <c:v>2000.0</c:v>
                </c:pt>
                <c:pt idx="6">
                  <c:v>2001.0</c:v>
                </c:pt>
                <c:pt idx="7">
                  <c:v>2002.0</c:v>
                </c:pt>
                <c:pt idx="8">
                  <c:v>2003.0</c:v>
                </c:pt>
                <c:pt idx="9">
                  <c:v>2007.0</c:v>
                </c:pt>
                <c:pt idx="10">
                  <c:v>2008.0</c:v>
                </c:pt>
                <c:pt idx="11">
                  <c:v>2009.0</c:v>
                </c:pt>
                <c:pt idx="12">
                  <c:v>2010.0</c:v>
                </c:pt>
                <c:pt idx="13">
                  <c:v>2011.0</c:v>
                </c:pt>
                <c:pt idx="14">
                  <c:v>2012.0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12.0</c:v>
                </c:pt>
                <c:pt idx="1">
                  <c:v>13.0</c:v>
                </c:pt>
                <c:pt idx="2">
                  <c:v>14.0</c:v>
                </c:pt>
                <c:pt idx="3">
                  <c:v>17.0</c:v>
                </c:pt>
                <c:pt idx="4">
                  <c:v>19.0</c:v>
                </c:pt>
                <c:pt idx="5">
                  <c:v>23.0</c:v>
                </c:pt>
                <c:pt idx="6">
                  <c:v>27.0</c:v>
                </c:pt>
                <c:pt idx="7">
                  <c:v>30.0</c:v>
                </c:pt>
                <c:pt idx="8">
                  <c:v>33.0</c:v>
                </c:pt>
                <c:pt idx="9">
                  <c:v>35.0</c:v>
                </c:pt>
                <c:pt idx="10">
                  <c:v>36.0</c:v>
                </c:pt>
                <c:pt idx="11">
                  <c:v>38.0</c:v>
                </c:pt>
                <c:pt idx="12">
                  <c:v>38.0</c:v>
                </c:pt>
                <c:pt idx="13">
                  <c:v>41.0</c:v>
                </c:pt>
                <c:pt idx="14">
                  <c:v>41.0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6250536"/>
        <c:axId val="-2116261208"/>
      </c:areaChart>
      <c:catAx>
        <c:axId val="-2116250536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crossAx val="-2116261208"/>
        <c:crosses val="autoZero"/>
        <c:auto val="1"/>
        <c:lblAlgn val="ctr"/>
        <c:lblOffset val="100"/>
        <c:noMultiLvlLbl val="0"/>
      </c:catAx>
      <c:valAx>
        <c:axId val="-2116261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6250536"/>
        <c:crosses val="autoZero"/>
        <c:crossBetween val="midCat"/>
      </c:valAx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17309831955"/>
          <c:y val="0.0418477386125865"/>
          <c:w val="0.793971775295774"/>
          <c:h val="0.78707054423605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# Genomes (cumulative)</c:v>
                </c:pt>
              </c:strCache>
            </c:strRef>
          </c:tx>
          <c:spPr>
            <a:ln w="28575">
              <a:solidFill>
                <a:schemeClr val="accent3">
                  <a:lumMod val="50000"/>
                </a:schemeClr>
              </a:solidFill>
            </a:ln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25400">
                <a:solidFill>
                  <a:schemeClr val="bg1"/>
                </a:solidFill>
              </a:ln>
            </c:spPr>
          </c:marker>
          <c:dPt>
            <c:idx val="7"/>
            <c:bubble3D val="0"/>
            <c:spPr>
              <a:ln w="28575">
                <a:solidFill>
                  <a:schemeClr val="accent3">
                    <a:lumMod val="50000"/>
                  </a:schemeClr>
                </a:solidFill>
                <a:prstDash val="solid"/>
              </a:ln>
            </c:spPr>
          </c:dPt>
          <c:dPt>
            <c:idx val="8"/>
            <c:bubble3D val="0"/>
            <c:spPr>
              <a:ln w="28575">
                <a:solidFill>
                  <a:schemeClr val="accent3">
                    <a:lumMod val="50000"/>
                  </a:schemeClr>
                </a:solidFill>
                <a:prstDash val="dash"/>
              </a:ln>
            </c:spPr>
          </c:dPt>
          <c:dPt>
            <c:idx val="9"/>
            <c:bubble3D val="0"/>
            <c:spPr>
              <a:ln w="28575">
                <a:solidFill>
                  <a:schemeClr val="accent3">
                    <a:lumMod val="50000"/>
                  </a:schemeClr>
                </a:solidFill>
                <a:prstDash val="dash"/>
              </a:ln>
            </c:spPr>
          </c:dPt>
          <c:xVal>
            <c:numRef>
              <c:f>Sheet1!$C$3:$C$12</c:f>
              <c:numCache>
                <c:formatCode>General</c:formatCode>
                <c:ptCount val="10"/>
                <c:pt idx="0">
                  <c:v>2000.0</c:v>
                </c:pt>
                <c:pt idx="1">
                  <c:v>2002.0</c:v>
                </c:pt>
                <c:pt idx="2">
                  <c:v>2006.0</c:v>
                </c:pt>
                <c:pt idx="3">
                  <c:v>2007.0</c:v>
                </c:pt>
                <c:pt idx="4">
                  <c:v>2008.0</c:v>
                </c:pt>
                <c:pt idx="5">
                  <c:v>2009.0</c:v>
                </c:pt>
                <c:pt idx="6">
                  <c:v>2010.0</c:v>
                </c:pt>
                <c:pt idx="7">
                  <c:v>2011.0</c:v>
                </c:pt>
                <c:pt idx="8">
                  <c:v>2012.0</c:v>
                </c:pt>
                <c:pt idx="9">
                  <c:v>2013.0</c:v>
                </c:pt>
              </c:numCache>
            </c:numRef>
          </c:xVal>
          <c:yVal>
            <c:numRef>
              <c:f>Sheet1!$E$3:$E$12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7.0</c:v>
                </c:pt>
                <c:pt idx="5">
                  <c:v>10.0</c:v>
                </c:pt>
                <c:pt idx="6">
                  <c:v>16.0</c:v>
                </c:pt>
                <c:pt idx="7">
                  <c:v>27.0</c:v>
                </c:pt>
                <c:pt idx="8">
                  <c:v>47.0</c:v>
                </c:pt>
                <c:pt idx="9">
                  <c:v>78.0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5441784"/>
        <c:axId val="-2105324904"/>
      </c:scatterChart>
      <c:valAx>
        <c:axId val="-2105441784"/>
        <c:scaling>
          <c:orientation val="minMax"/>
          <c:max val="2013.0"/>
          <c:min val="2000.0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Year of publication</a:t>
                </a:r>
              </a:p>
            </c:rich>
          </c:tx>
          <c:layout>
            <c:manualLayout>
              <c:xMode val="edge"/>
              <c:yMode val="edge"/>
              <c:x val="0.389136755632819"/>
              <c:y val="0.90643241438071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-2105324904"/>
        <c:crosses val="autoZero"/>
        <c:crossBetween val="midCat"/>
        <c:majorUnit val="1.0"/>
      </c:valAx>
      <c:valAx>
        <c:axId val="-21053249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 dirty="0"/>
                  <a:t>Cumulative no. of published </a:t>
                </a:r>
                <a:r>
                  <a:rPr lang="en-US" sz="1100" dirty="0" smtClean="0"/>
                  <a:t>plant genomes</a:t>
                </a:r>
                <a:endParaRPr lang="en-US" sz="1100" dirty="0"/>
              </a:p>
            </c:rich>
          </c:tx>
          <c:layout>
            <c:manualLayout>
              <c:xMode val="edge"/>
              <c:yMode val="edge"/>
              <c:x val="0.0106703139380305"/>
              <c:y val="0.103910596081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0544178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50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CA256-8867-A34E-BB11-5FC7AB899310}" type="datetimeFigureOut">
              <a:rPr lang="en-US" smtClean="0"/>
              <a:pPr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231B9-F458-4E43-8688-A2739D01A21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Relationship Id="rId3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iff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tif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derstanding" TargetMode="External"/><Relationship Id="rId4" Type="http://schemas.openxmlformats.org/officeDocument/2006/relationships/hyperlink" Target="http://en.wikipedia.org/wiki/Explanation" TargetMode="External"/><Relationship Id="rId5" Type="http://schemas.openxmlformats.org/officeDocument/2006/relationships/hyperlink" Target="http://en.wikipedia.org/wiki/Prediction" TargetMode="External"/><Relationship Id="rId6" Type="http://schemas.openxmlformats.org/officeDocument/2006/relationships/hyperlink" Target="http://en.wikipedia.org/wiki/Subject_matter" TargetMode="External"/><Relationship Id="rId7" Type="http://schemas.openxmlformats.org/officeDocument/2006/relationships/hyperlink" Target="http://en.wikipedia.org/wiki/Art" TargetMode="External"/><Relationship Id="rId8" Type="http://schemas.openxmlformats.org/officeDocument/2006/relationships/hyperlink" Target="http://en.wikipedia.org/wiki/Sci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Analysi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derstanding" TargetMode="External"/><Relationship Id="rId4" Type="http://schemas.openxmlformats.org/officeDocument/2006/relationships/hyperlink" Target="http://en.wikipedia.org/wiki/Explanation" TargetMode="External"/><Relationship Id="rId5" Type="http://schemas.openxmlformats.org/officeDocument/2006/relationships/hyperlink" Target="http://en.wikipedia.org/wiki/Subject_matter" TargetMode="External"/><Relationship Id="rId6" Type="http://schemas.openxmlformats.org/officeDocument/2006/relationships/hyperlink" Target="http://en.wikipedia.org/wiki/Art" TargetMode="External"/><Relationship Id="rId7" Type="http://schemas.openxmlformats.org/officeDocument/2006/relationships/hyperlink" Target="http://en.wikipedia.org/wiki/Sci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Analysi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4" Type="http://schemas.openxmlformats.org/officeDocument/2006/relationships/image" Target="../media/image43.wmf"/><Relationship Id="rId5" Type="http://schemas.openxmlformats.org/officeDocument/2006/relationships/image" Target="../media/image44.wmf"/><Relationship Id="rId6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Relationship Id="rId3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3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47" y="2197356"/>
            <a:ext cx="8510463" cy="136207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>BIG DATA</a:t>
            </a:r>
            <a:b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>Passed, Future and Conditional</a:t>
            </a:r>
            <a:b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endParaRPr lang="en-US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6127" y="6211668"/>
            <a:ext cx="3057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Arial Black"/>
                <a:cs typeface="Arial Black"/>
              </a:rPr>
              <a:t>Cedric Notredame</a:t>
            </a:r>
            <a:br>
              <a:rPr lang="en-US" dirty="0" smtClean="0">
                <a:solidFill>
                  <a:srgbClr val="984807"/>
                </a:solidFill>
                <a:latin typeface="Arial Black"/>
                <a:cs typeface="Arial Black"/>
              </a:rPr>
            </a:br>
            <a:r>
              <a:rPr lang="en-US" dirty="0" smtClean="0">
                <a:solidFill>
                  <a:srgbClr val="984807"/>
                </a:solidFill>
                <a:latin typeface="Arial Black"/>
                <a:cs typeface="Arial Black"/>
              </a:rPr>
              <a:t>CRG, Barcelona</a:t>
            </a:r>
            <a:endParaRPr lang="en-US" dirty="0">
              <a:solidFill>
                <a:srgbClr val="984807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899"/>
            <a:ext cx="318770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t="-35662" b="-35662"/>
          <a:stretch>
            <a:fillRect/>
          </a:stretch>
        </p:blipFill>
        <p:spPr>
          <a:xfrm>
            <a:off x="0" y="1600200"/>
            <a:ext cx="8229600" cy="45259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69836"/>
            <a:ext cx="3048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879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Y ahora?</a:t>
            </a:r>
            <a:endParaRPr lang="es-ES_tradnl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056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6053"/>
            <a:ext cx="5498403" cy="2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231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879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Y ahora?</a:t>
            </a:r>
            <a:endParaRPr lang="es-ES_tradnl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2446"/>
            <a:ext cx="9144000" cy="375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787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879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Optimism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in a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endParaRPr lang="es-ES_tradnl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600"/>
            <a:ext cx="9144000" cy="43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5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879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Modeling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Optimism</a:t>
            </a:r>
            <a:endParaRPr lang="es-ES_tradnl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600"/>
            <a:ext cx="9144000" cy="4344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07" y="3019967"/>
            <a:ext cx="1244600" cy="1409700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904976" y="4293220"/>
            <a:ext cx="687658" cy="64429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3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879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Modeling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Pessimism</a:t>
            </a:r>
            <a:endParaRPr lang="es-ES_tradn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707" y="3019967"/>
            <a:ext cx="1244600" cy="1409700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904976" y="4293220"/>
            <a:ext cx="687658" cy="64429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624"/>
            <a:ext cx="9144000" cy="39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06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879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Sometimes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BIG DATA = BIG MYSTAKES</a:t>
            </a:r>
            <a:endParaRPr lang="es-ES_tradnl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0" y="797925"/>
            <a:ext cx="3526750" cy="5282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672" y="1378798"/>
            <a:ext cx="2989285" cy="3347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0" y="6413500"/>
            <a:ext cx="4394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7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462" y="1826846"/>
            <a:ext cx="20886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Ebola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4061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/>
        </p:nvSpPr>
        <p:spPr>
          <a:xfrm>
            <a:off x="457200" y="286006"/>
            <a:ext cx="838822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</a:rPr>
              <a:t>So there is plenty of info… but is it reliable?</a:t>
            </a:r>
            <a:endParaRPr lang="en-US" sz="3200" b="1" dirty="0">
              <a:solidFill>
                <a:srgbClr val="FFFFFF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06626"/>
            <a:ext cx="3581400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724400" y="1359932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AU" dirty="0" smtClean="0"/>
              <a:t>June 2007, publication of the WTCCC</a:t>
            </a:r>
            <a:endParaRPr lang="en-AU" sz="1050" dirty="0"/>
          </a:p>
        </p:txBody>
      </p:sp>
      <p:pic>
        <p:nvPicPr>
          <p:cNvPr id="11" name="Picture 1" descr="C:\Users\Arcadi\Desktop\Crea una carpeta\Fig1_COL.t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"/>
          <a:stretch>
            <a:fillRect/>
          </a:stretch>
        </p:blipFill>
        <p:spPr bwMode="auto">
          <a:xfrm>
            <a:off x="2562687" y="1906626"/>
            <a:ext cx="1514014" cy="4411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7 Conector recto de flecha"/>
          <p:cNvCxnSpPr/>
          <p:nvPr/>
        </p:nvCxnSpPr>
        <p:spPr bwMode="auto">
          <a:xfrm rot="10800000" flipV="1">
            <a:off x="4229100" y="4876800"/>
            <a:ext cx="11430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399" y="1803238"/>
            <a:ext cx="3813205" cy="3416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6659814" y="6488668"/>
            <a:ext cx="248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Courtesy </a:t>
            </a:r>
            <a:r>
              <a:rPr lang="en-US" i="1" dirty="0" err="1"/>
              <a:t>Arcadi</a:t>
            </a:r>
            <a:r>
              <a:rPr lang="en-US" i="1" dirty="0"/>
              <a:t> Navarro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91367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07703"/>
            <a:ext cx="8388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</a:rPr>
              <a:t>Contrary to candidate-gene association studies  </a:t>
            </a:r>
            <a:r>
              <a:rPr lang="en-US" sz="3200" b="1" dirty="0" smtClean="0"/>
              <a:t>GWAS</a:t>
            </a:r>
            <a:r>
              <a:rPr lang="en-US" sz="3200" b="1" dirty="0" smtClean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3200" b="1" dirty="0" smtClean="0">
                <a:solidFill>
                  <a:srgbClr val="FFFFFF"/>
                </a:solidFill>
              </a:rPr>
              <a:t>have produced </a:t>
            </a:r>
            <a:r>
              <a:rPr lang="en-US" sz="3200" b="1" dirty="0" smtClean="0">
                <a:solidFill>
                  <a:srgbClr val="000000"/>
                </a:solidFill>
              </a:rPr>
              <a:t>replicable results</a:t>
            </a:r>
            <a:endParaRPr lang="en-US" sz="3200" b="1" dirty="0">
              <a:solidFill>
                <a:srgbClr val="000000"/>
              </a:solidFill>
            </a:endParaRPr>
          </a:p>
        </p:txBody>
      </p:sp>
      <p:pic>
        <p:nvPicPr>
          <p:cNvPr id="5" name="Picture 1" descr="C:\Users\Arcadi\Desktop\Crea una carpeta\Fig1_COL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86" y="1906626"/>
            <a:ext cx="4239329" cy="4409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659814" y="6488668"/>
            <a:ext cx="248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Courtesy </a:t>
            </a:r>
            <a:r>
              <a:rPr lang="en-US" i="1" dirty="0" err="1"/>
              <a:t>Arcadi</a:t>
            </a:r>
            <a:r>
              <a:rPr lang="en-US" i="1" dirty="0"/>
              <a:t> Navarro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69445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47506"/>
            <a:ext cx="8388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Calibri Light" pitchFamily="34" charset="0"/>
              </a:rPr>
              <a:t>GWAS results </a:t>
            </a:r>
          </a:p>
          <a:p>
            <a:pPr algn="ctr"/>
            <a:r>
              <a:rPr lang="en-US" sz="3200" b="1" dirty="0" smtClean="0">
                <a:latin typeface="Calibri Light" pitchFamily="34" charset="0"/>
              </a:rPr>
              <a:t>-variance explained-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Calibri Light" pitchFamily="34" charset="0"/>
              </a:rPr>
              <a:t>seems to increase with time </a:t>
            </a:r>
          </a:p>
        </p:txBody>
      </p:sp>
      <p:pic>
        <p:nvPicPr>
          <p:cNvPr id="6" name="Picture 2" descr="C:\Users\Arcadi\My Dropbox\Grup\Juan\Current Opinion\50_950_x5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2" y="2493017"/>
            <a:ext cx="4090481" cy="4090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660572" y="3314927"/>
            <a:ext cx="30721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>
                <a:solidFill>
                  <a:srgbClr val="000000"/>
                </a:solidFill>
                <a:latin typeface="Calibri Light" pitchFamily="34" charset="0"/>
              </a:rPr>
              <a:t>results [From Rodriguez et al 2014. Current opinion in genetics &amp; development 29, 97-102]</a:t>
            </a:r>
          </a:p>
        </p:txBody>
      </p:sp>
      <p:sp>
        <p:nvSpPr>
          <p:cNvPr id="8" name="Rectangle 7"/>
          <p:cNvSpPr/>
          <p:nvPr/>
        </p:nvSpPr>
        <p:spPr>
          <a:xfrm>
            <a:off x="6659814" y="6488668"/>
            <a:ext cx="248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Courtesy </a:t>
            </a:r>
            <a:r>
              <a:rPr lang="en-US" i="1" dirty="0" err="1"/>
              <a:t>Arcadi</a:t>
            </a:r>
            <a:r>
              <a:rPr lang="en-US" i="1" dirty="0"/>
              <a:t> Navarro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5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375" y="1934548"/>
            <a:ext cx="862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What does this massive amount of data imply for Biology?</a:t>
            </a:r>
          </a:p>
        </p:txBody>
      </p:sp>
    </p:spTree>
    <p:extLst>
      <p:ext uri="{BB962C8B-B14F-4D97-AF65-F5344CB8AC3E}">
        <p14:creationId xmlns:p14="http://schemas.microsoft.com/office/powerpoint/2010/main" val="1593378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The End of Theory?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Wikipedia says:</a:t>
            </a:r>
          </a:p>
          <a:p>
            <a:endParaRPr lang="en-US" dirty="0"/>
          </a:p>
          <a:p>
            <a:pPr lvl="1"/>
            <a:r>
              <a:rPr lang="en-US" dirty="0" smtClean="0"/>
              <a:t>Theories are </a:t>
            </a:r>
            <a:r>
              <a:rPr lang="en-US" dirty="0" smtClean="0">
                <a:hlinkClick r:id="rId2" tooltip="Analysis"/>
              </a:rPr>
              <a:t>analytical</a:t>
            </a:r>
            <a:r>
              <a:rPr lang="en-US" dirty="0" smtClean="0"/>
              <a:t> tools for </a:t>
            </a:r>
            <a:r>
              <a:rPr lang="en-US" dirty="0" smtClean="0">
                <a:hlinkClick r:id="rId3"/>
              </a:rPr>
              <a:t>understanding</a:t>
            </a:r>
            <a:r>
              <a:rPr lang="en-US" dirty="0" smtClean="0"/>
              <a:t>, </a:t>
            </a:r>
            <a:r>
              <a:rPr lang="en-US" dirty="0" smtClean="0">
                <a:hlinkClick r:id="rId4" tooltip="Explanation"/>
              </a:rPr>
              <a:t>explaining</a:t>
            </a:r>
            <a:r>
              <a:rPr lang="en-US" dirty="0" smtClean="0"/>
              <a:t>, and making </a:t>
            </a:r>
            <a:r>
              <a:rPr lang="en-US" dirty="0" smtClean="0">
                <a:hlinkClick r:id="rId5" tooltip="Prediction"/>
              </a:rPr>
              <a:t>predictions</a:t>
            </a:r>
            <a:r>
              <a:rPr lang="en-US" dirty="0" smtClean="0"/>
              <a:t> about a given </a:t>
            </a:r>
            <a:r>
              <a:rPr lang="en-US" dirty="0" smtClean="0">
                <a:hlinkClick r:id="rId6"/>
              </a:rPr>
              <a:t>subject matter</a:t>
            </a:r>
            <a:r>
              <a:rPr lang="en-US" dirty="0" smtClean="0"/>
              <a:t>. There are theories in many and varied fields of study, including the </a:t>
            </a:r>
            <a:r>
              <a:rPr lang="en-US" dirty="0" smtClean="0">
                <a:hlinkClick r:id="rId7" tooltip="Art"/>
              </a:rPr>
              <a:t>arts</a:t>
            </a:r>
            <a:r>
              <a:rPr lang="en-US" dirty="0" smtClean="0"/>
              <a:t> and </a:t>
            </a:r>
            <a:r>
              <a:rPr lang="en-US" dirty="0" smtClean="0">
                <a:hlinkClick r:id="rId8" tooltip="Science"/>
              </a:rPr>
              <a:t>sciences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319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The End of Theory?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Wikipedia says:</a:t>
            </a:r>
          </a:p>
          <a:p>
            <a:endParaRPr lang="en-US" dirty="0"/>
          </a:p>
          <a:p>
            <a:pPr lvl="1"/>
            <a:r>
              <a:rPr lang="en-US" dirty="0" smtClean="0"/>
              <a:t>Theories are </a:t>
            </a:r>
            <a:r>
              <a:rPr lang="en-US" dirty="0" smtClean="0">
                <a:hlinkClick r:id="rId2" tooltip="Analysis"/>
              </a:rPr>
              <a:t>analytical</a:t>
            </a:r>
            <a:r>
              <a:rPr lang="en-US" dirty="0" smtClean="0"/>
              <a:t> tools for </a:t>
            </a:r>
            <a:r>
              <a:rPr lang="en-US" dirty="0" smtClean="0">
                <a:hlinkClick r:id="rId3"/>
              </a:rPr>
              <a:t>understanding</a:t>
            </a:r>
            <a:r>
              <a:rPr lang="en-US" dirty="0" smtClean="0"/>
              <a:t>, </a:t>
            </a:r>
            <a:r>
              <a:rPr lang="en-US" dirty="0" smtClean="0">
                <a:hlinkClick r:id="rId4" tooltip="Explanation"/>
              </a:rPr>
              <a:t>explaining</a:t>
            </a:r>
            <a:r>
              <a:rPr lang="en-US" dirty="0" smtClean="0"/>
              <a:t>, and making </a:t>
            </a:r>
            <a:r>
              <a:rPr lang="en-US" sz="6600" dirty="0" smtClean="0">
                <a:solidFill>
                  <a:schemeClr val="bg1"/>
                </a:solidFill>
              </a:rPr>
              <a:t>PREDICTIONS</a:t>
            </a:r>
            <a:r>
              <a:rPr lang="en-US" dirty="0" smtClean="0"/>
              <a:t> about a given </a:t>
            </a:r>
            <a:r>
              <a:rPr lang="en-US" dirty="0" smtClean="0">
                <a:hlinkClick r:id="rId5"/>
              </a:rPr>
              <a:t>subject matter</a:t>
            </a:r>
            <a:r>
              <a:rPr lang="en-US" dirty="0" smtClean="0"/>
              <a:t>. There are theories in many and varied fields of study, including the </a:t>
            </a:r>
            <a:r>
              <a:rPr lang="en-US" dirty="0" smtClean="0">
                <a:hlinkClick r:id="rId6" tooltip="Art"/>
              </a:rPr>
              <a:t>arts</a:t>
            </a:r>
            <a:r>
              <a:rPr lang="en-US" dirty="0" smtClean="0"/>
              <a:t> and </a:t>
            </a:r>
            <a:r>
              <a:rPr lang="en-US" dirty="0" smtClean="0">
                <a:hlinkClick r:id="rId7" tooltip="Science"/>
              </a:rPr>
              <a:t>sciences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8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Have We Passed the Prediction Peak?</a:t>
            </a:r>
            <a:endParaRPr 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67147100"/>
              </p:ext>
            </p:extLst>
          </p:nvPr>
        </p:nvGraphicFramePr>
        <p:xfrm>
          <a:off x="914400" y="1851749"/>
          <a:ext cx="7772400" cy="4708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368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Maybe…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/>
          </a:bodyPr>
          <a:lstStyle/>
          <a:p>
            <a:endParaRPr lang="en-US" dirty="0" smtClean="0"/>
          </a:p>
          <a:p>
            <a:r>
              <a:rPr lang="en-US" b="1" dirty="0" smtClean="0"/>
              <a:t>2008: </a:t>
            </a:r>
            <a:r>
              <a:rPr lang="en-US" dirty="0" smtClean="0"/>
              <a:t>The year Databases Stopped Growing Exponentially!!!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In </a:t>
            </a:r>
            <a:r>
              <a:rPr lang="en-US" b="1" dirty="0" smtClean="0"/>
              <a:t>2008</a:t>
            </a:r>
            <a:r>
              <a:rPr lang="en-US" dirty="0" smtClean="0"/>
              <a:t> Data started doubling in size a little bit faster every year (for a while) </a:t>
            </a:r>
          </a:p>
          <a:p>
            <a:pPr lvl="1"/>
            <a:r>
              <a:rPr lang="en-US" b="1" dirty="0" smtClean="0"/>
              <a:t>Super-exponential</a:t>
            </a:r>
            <a:endParaRPr lang="en-US" b="1" dirty="0"/>
          </a:p>
        </p:txBody>
      </p:sp>
      <p:pic>
        <p:nvPicPr>
          <p:cNvPr id="7" name="Content Placeholder 1"/>
          <p:cNvPicPr>
            <a:picLocks noChangeAspect="1"/>
          </p:cNvPicPr>
          <p:nvPr/>
        </p:nvPicPr>
        <p:blipFill>
          <a:blip r:embed="rId2"/>
          <a:srcRect t="9559" b="9559"/>
          <a:stretch>
            <a:fillRect/>
          </a:stretch>
        </p:blipFill>
        <p:spPr>
          <a:xfrm>
            <a:off x="614810" y="1600200"/>
            <a:ext cx="3986160" cy="490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70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39" y="1557509"/>
            <a:ext cx="9410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lang="en-US" sz="3600" dirty="0" smtClean="0">
                <a:solidFill>
                  <a:srgbClr val="000000"/>
                </a:solidFill>
                <a:latin typeface="Arial Black"/>
                <a:cs typeface="Arial Black"/>
              </a:rPr>
              <a:t>Small Data</a:t>
            </a:r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, </a:t>
            </a:r>
            <a:r>
              <a:rPr lang="en-US" sz="3600" dirty="0" smtClean="0">
                <a:solidFill>
                  <a:srgbClr val="000000"/>
                </a:solidFill>
                <a:latin typeface="Arial Black"/>
                <a:cs typeface="Arial Black"/>
              </a:rPr>
              <a:t>Predicting</a:t>
            </a:r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 is The Main ISSUE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158739" y="4810674"/>
            <a:ext cx="9410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 Black"/>
                <a:cs typeface="Arial Black"/>
              </a:rPr>
              <a:t>With BIG DATA the ISSUE is to Recognize SIGNAL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763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25534"/>
            <a:ext cx="9410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BIG DATA has always been Around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3" y="1691077"/>
            <a:ext cx="5657519" cy="2675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920" y="5071658"/>
            <a:ext cx="1456182" cy="866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4773" y="2350099"/>
            <a:ext cx="340424" cy="222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22920" y="5071658"/>
            <a:ext cx="1456182" cy="86677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312" y="5203780"/>
            <a:ext cx="2747688" cy="16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4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39750" y="5805488"/>
            <a:ext cx="62859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fr-CH" b="1" dirty="0" smtClean="0">
                <a:latin typeface="Comic Sans MS" charset="0"/>
                <a:cs typeface="+mn-cs"/>
              </a:rPr>
              <a:t>You won’t believe it. I was hit twice by thunder too !!!</a:t>
            </a:r>
            <a:endParaRPr lang="en-US" b="1" dirty="0">
              <a:latin typeface="Comic Sans MS" charset="0"/>
              <a:cs typeface="+mn-cs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219700" y="6308725"/>
            <a:ext cx="3543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Garry Larson, The Far Side</a:t>
            </a: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3375"/>
            <a:ext cx="6840537" cy="543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23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4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5912" y="257261"/>
            <a:ext cx="748968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New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Thing</a:t>
            </a:r>
            <a:endParaRPr lang="es-ES_tradnl" sz="4400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algn="ctr"/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</a:p>
          <a:p>
            <a:pPr algn="ctr"/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Big Data </a:t>
            </a:r>
          </a:p>
          <a:p>
            <a:pPr algn="ctr"/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There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more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endParaRPr lang="es-ES_tradnl" sz="4400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algn="ctr"/>
            <a:r>
              <a:rPr lang="es-ES_tradnl" sz="4400" dirty="0" smtClean="0">
                <a:latin typeface="Arial Black"/>
                <a:cs typeface="Arial Black"/>
              </a:rPr>
              <a:t>COMPARE</a:t>
            </a:r>
            <a:endParaRPr lang="es-ES_tradnl" sz="4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58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4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5912" y="1103927"/>
            <a:ext cx="7489682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We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Need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Big Data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Know</a:t>
            </a:r>
            <a:r>
              <a:rPr lang="es-ES_tradnl" sz="44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What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endParaRPr lang="es-ES_tradnl" sz="4400" dirty="0" smtClean="0">
              <a:solidFill>
                <a:srgbClr val="FFFFFF"/>
              </a:solidFill>
              <a:latin typeface="Arial Black"/>
              <a:cs typeface="Arial Black"/>
            </a:endParaRPr>
          </a:p>
          <a:p>
            <a:pPr algn="ctr"/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NORMAL</a:t>
            </a:r>
          </a:p>
          <a:p>
            <a:pPr algn="ctr"/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</a:p>
          <a:p>
            <a:pPr algn="ctr"/>
            <a:r>
              <a:rPr lang="es-ES_tradnl" sz="4400" dirty="0" smtClean="0">
                <a:solidFill>
                  <a:srgbClr val="000000"/>
                </a:solidFill>
                <a:latin typeface="Arial Black"/>
                <a:cs typeface="Arial Black"/>
              </a:rPr>
              <a:t>ABN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ORMAL</a:t>
            </a:r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335494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0952" y="1817829"/>
            <a:ext cx="9410095" cy="2862322"/>
          </a:xfrm>
          <a:prstGeom prst="rect">
            <a:avLst/>
          </a:prstGeom>
          <a:ln>
            <a:solidFill>
              <a:srgbClr val="D34817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Predictions </a:t>
            </a:r>
          </a:p>
          <a:p>
            <a:pPr algn="ctr"/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</a:p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/>
                <a:cs typeface="Arial Black"/>
              </a:rPr>
              <a:t>BIG DATA </a:t>
            </a:r>
          </a:p>
          <a:p>
            <a:pPr algn="ctr"/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can be</a:t>
            </a:r>
          </a:p>
          <a:p>
            <a:pPr algn="ctr"/>
            <a:r>
              <a:rPr lang="en-US" sz="3600" dirty="0" smtClean="0">
                <a:solidFill>
                  <a:srgbClr val="0D0D0D"/>
                </a:solidFill>
                <a:latin typeface="Arial Black"/>
                <a:cs typeface="Arial Black"/>
              </a:rPr>
              <a:t>TRICKY</a:t>
            </a:r>
            <a:endParaRPr lang="en-US" sz="3600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5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453"/>
            <a:ext cx="9144000" cy="33747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879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Google Can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Predict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Next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Flu</a:t>
            </a:r>
            <a:endParaRPr lang="es-ES_tradnl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935"/>
            <a:ext cx="5726661" cy="1636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88" y="6223015"/>
            <a:ext cx="5035165" cy="198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862" y="6552782"/>
            <a:ext cx="3459137" cy="3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1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4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154722"/>
            <a:ext cx="8708570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Your GENOME is BIG DATA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12" y="3154939"/>
            <a:ext cx="5600700" cy="302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2123" y="6487959"/>
            <a:ext cx="7441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sitemaker.umich.edu</a:t>
            </a:r>
            <a:r>
              <a:rPr lang="en-US" dirty="0"/>
              <a:t>/hbhe669final/</a:t>
            </a:r>
            <a:r>
              <a:rPr lang="en-US" dirty="0" err="1"/>
              <a:t>personalized_medicine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7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1757" cy="36986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26" y="3190164"/>
            <a:ext cx="4226785" cy="2812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24025" cy="2657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934" y="1509634"/>
            <a:ext cx="1883691" cy="2568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019" y="4569271"/>
            <a:ext cx="4911189" cy="211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1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9028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2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4368" y="2673826"/>
            <a:ext cx="89549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4800" dirty="0" smtClean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lang="es-ES_tradnl" sz="48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Diseases</a:t>
            </a:r>
            <a:r>
              <a:rPr lang="es-ES_tradnl" sz="4800" dirty="0" smtClean="0">
                <a:solidFill>
                  <a:srgbClr val="FFFFFF"/>
                </a:solidFill>
                <a:latin typeface="Arial Black"/>
                <a:cs typeface="Arial Black"/>
              </a:rPr>
              <a:t> ?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221596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25534"/>
            <a:ext cx="8553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BIG DATA </a:t>
            </a:r>
            <a:r>
              <a:rPr lang="es-ES_tradnl" sz="36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lang="es-ES_tradnl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6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Predict</a:t>
            </a:r>
            <a:endParaRPr lang="es-ES_tradnl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662"/>
            <a:ext cx="4788202" cy="34188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7" y="2329526"/>
            <a:ext cx="5080000" cy="32639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0" y="4533900"/>
            <a:ext cx="36830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0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08100"/>
            <a:ext cx="7835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4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0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0"/>
            <a:ext cx="7810500" cy="35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5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0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0"/>
            <a:ext cx="7810500" cy="3548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9" y="3812619"/>
            <a:ext cx="8904544" cy="2965653"/>
          </a:xfrm>
          <a:prstGeom prst="rect">
            <a:avLst/>
          </a:prstGeom>
          <a:ln w="571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856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0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45869"/>
            <a:ext cx="7823200" cy="303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306" y="4052380"/>
            <a:ext cx="4744667" cy="12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8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0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37" y="813193"/>
            <a:ext cx="79375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7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010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25" y="2081497"/>
            <a:ext cx="3263900" cy="2171700"/>
          </a:xfrm>
          <a:prstGeom prst="rect">
            <a:avLst/>
          </a:prstGeom>
          <a:ln w="76200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8308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8736" y="454062"/>
            <a:ext cx="8510463" cy="1362075"/>
          </a:xfrm>
        </p:spPr>
        <p:txBody>
          <a:bodyPr>
            <a:noAutofit/>
          </a:bodyPr>
          <a:lstStyle/>
          <a:p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Then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?</a:t>
            </a:r>
            <a:endParaRPr lang="es-ES_tradnl" sz="60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0" y="2508566"/>
            <a:ext cx="5892800" cy="120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065" y="3531349"/>
            <a:ext cx="57404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5911" y="1103927"/>
            <a:ext cx="794846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5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Does</a:t>
            </a:r>
            <a:r>
              <a:rPr lang="es-ES_tradnl" sz="5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5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Genetics</a:t>
            </a:r>
            <a:r>
              <a:rPr lang="es-ES_tradnl" sz="5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5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Work</a:t>
            </a:r>
            <a:endParaRPr lang="es-ES_tradnl" sz="5400" dirty="0" smtClean="0">
              <a:solidFill>
                <a:srgbClr val="FFFFFF"/>
              </a:solidFill>
              <a:latin typeface="Arial Black"/>
              <a:cs typeface="Arial Black"/>
            </a:endParaRPr>
          </a:p>
          <a:p>
            <a:pPr algn="ctr"/>
            <a:endParaRPr lang="es-ES_tradnl" sz="4400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algn="ctr"/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YES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NO</a:t>
            </a:r>
          </a:p>
          <a:p>
            <a:pPr algn="ctr"/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???</a:t>
            </a:r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298544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04814" y="104396"/>
            <a:ext cx="8229600" cy="695180"/>
          </a:xfrm>
          <a:solidFill>
            <a:schemeClr val="bg1">
              <a:alpha val="75000"/>
            </a:schemeClr>
          </a:solidFill>
        </p:spPr>
        <p:txBody>
          <a:bodyPr>
            <a:noAutofit/>
          </a:bodyPr>
          <a:lstStyle/>
          <a:p>
            <a:pPr lvl="0"/>
            <a:r>
              <a:rPr lang="en-US" sz="3200" dirty="0" smtClean="0">
                <a:solidFill>
                  <a:schemeClr val="tx2"/>
                </a:solidFill>
                <a:latin typeface="+mn-lt"/>
              </a:rPr>
              <a:t>Now and Then</a:t>
            </a:r>
            <a:endParaRPr lang="en-US" sz="32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1763333"/>
            <a:ext cx="5329238" cy="361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4" y="5465461"/>
            <a:ext cx="6538912" cy="40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7" y="5910271"/>
            <a:ext cx="7751080" cy="37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6" y="6288913"/>
            <a:ext cx="2555874" cy="38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8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42" y="1522750"/>
            <a:ext cx="5324822" cy="381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659814" y="6488668"/>
            <a:ext cx="248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Courtesy </a:t>
            </a:r>
            <a:r>
              <a:rPr lang="en-US" i="1" dirty="0" err="1" smtClean="0"/>
              <a:t>Arcadi</a:t>
            </a:r>
            <a:r>
              <a:rPr lang="en-US" i="1" dirty="0" smtClean="0"/>
              <a:t> Navarro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5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6787" y="3383563"/>
            <a:ext cx="8510463" cy="1362075"/>
          </a:xfrm>
        </p:spPr>
        <p:txBody>
          <a:bodyPr>
            <a:noAutofit/>
          </a:bodyPr>
          <a:lstStyle/>
          <a:p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Sometimes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Science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Behind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…</a:t>
            </a:r>
            <a:b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mhhhhh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how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put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…</a:t>
            </a: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>
                <a:solidFill>
                  <a:srgbClr val="000000"/>
                </a:solidFill>
                <a:latin typeface="Arial Black"/>
                <a:cs typeface="Arial Black"/>
              </a:rPr>
            </a:br>
            <a:endParaRPr lang="en-US" sz="6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6387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81078" y="1283291"/>
            <a:ext cx="6587648" cy="5027326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Big Old Data, Big Old Findings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91308" r="-91308"/>
          <a:stretch>
            <a:fillRect/>
          </a:stretch>
        </p:blipFill>
        <p:spPr>
          <a:xfrm>
            <a:off x="-844113" y="1417638"/>
            <a:ext cx="3749040" cy="5174092"/>
          </a:xfrm>
        </p:spPr>
      </p:pic>
      <p:graphicFrame>
        <p:nvGraphicFramePr>
          <p:cNvPr id="8" name="Content Placeholder 7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491539129"/>
              </p:ext>
            </p:extLst>
          </p:nvPr>
        </p:nvGraphicFramePr>
        <p:xfrm>
          <a:off x="2735466" y="1447800"/>
          <a:ext cx="5948159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5894679" y="2222713"/>
            <a:ext cx="13805" cy="13667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90900" y="1927599"/>
            <a:ext cx="607558" cy="369332"/>
          </a:xfrm>
          <a:prstGeom prst="rect">
            <a:avLst/>
          </a:prstGeom>
          <a:solidFill>
            <a:srgbClr val="C0504D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1859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60202" y="2209441"/>
            <a:ext cx="0" cy="2617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01203" y="1928133"/>
            <a:ext cx="607558" cy="369332"/>
          </a:xfrm>
          <a:prstGeom prst="rect">
            <a:avLst/>
          </a:prstGeom>
          <a:solidFill>
            <a:srgbClr val="C0504D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1836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760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175874" cy="33884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94782" y="379842"/>
            <a:ext cx="2162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Black"/>
                <a:cs typeface="Arial Black"/>
              </a:rPr>
              <a:t>2D:4D Ratio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92" y="1426517"/>
            <a:ext cx="4139009" cy="44633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3710"/>
            <a:ext cx="3078475" cy="32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1648" y="4232127"/>
            <a:ext cx="3377848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 err="1" smtClean="0">
                <a:latin typeface="Arial Black"/>
                <a:cs typeface="Arial Black"/>
              </a:rPr>
              <a:t>Suspiciously</a:t>
            </a:r>
            <a:endParaRPr lang="es-ES_tradnl" sz="3600" dirty="0" smtClean="0">
              <a:latin typeface="Arial Black"/>
              <a:cs typeface="Arial Black"/>
            </a:endParaRPr>
          </a:p>
          <a:p>
            <a:r>
              <a:rPr lang="es-ES_tradnl" sz="3600" dirty="0" err="1" smtClean="0">
                <a:latin typeface="Arial Black"/>
                <a:cs typeface="Arial Black"/>
              </a:rPr>
              <a:t>Good</a:t>
            </a:r>
            <a:r>
              <a:rPr lang="es-ES_tradnl" sz="3600" dirty="0" smtClean="0">
                <a:latin typeface="Arial Black"/>
                <a:cs typeface="Arial Black"/>
              </a:rPr>
              <a:t> </a:t>
            </a:r>
          </a:p>
          <a:p>
            <a:r>
              <a:rPr lang="es-ES_tradnl" sz="3600" dirty="0" err="1" smtClean="0">
                <a:latin typeface="Arial Black"/>
                <a:cs typeface="Arial Black"/>
              </a:rPr>
              <a:t>Correlation</a:t>
            </a:r>
            <a:endParaRPr lang="es-ES_tradnl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" y="1054056"/>
            <a:ext cx="3882123" cy="3006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20" y="1405350"/>
            <a:ext cx="698949" cy="434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23" y="1054055"/>
            <a:ext cx="3873588" cy="30063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35284" y="4232127"/>
            <a:ext cx="2438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 err="1" smtClean="0">
                <a:solidFill>
                  <a:srgbClr val="000000"/>
                </a:solidFill>
                <a:latin typeface="Arial Black"/>
                <a:cs typeface="Arial Black"/>
              </a:rPr>
              <a:t>Happy</a:t>
            </a:r>
            <a:r>
              <a:rPr lang="es-ES_tradnl" sz="3600" dirty="0" smtClean="0">
                <a:solidFill>
                  <a:srgbClr val="000000"/>
                </a:solidFill>
                <a:latin typeface="Arial Black"/>
                <a:cs typeface="Arial Black"/>
              </a:rPr>
              <a:t> PI</a:t>
            </a:r>
            <a:endParaRPr lang="es-ES_tradnl" sz="3600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37067" y="1472148"/>
            <a:ext cx="3059626" cy="162455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7067" y="1840062"/>
            <a:ext cx="3059626" cy="11523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963132" y="1298955"/>
            <a:ext cx="3176628" cy="17496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7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70" y="194543"/>
            <a:ext cx="5350233" cy="49084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2700" y="194543"/>
            <a:ext cx="2160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Mhhhhh</a:t>
            </a:r>
            <a:endParaRPr lang="es-ES_tradnl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3" y="5588000"/>
            <a:ext cx="8039100" cy="1270000"/>
          </a:xfrm>
          <a:prstGeom prst="rect">
            <a:avLst/>
          </a:prstGeom>
          <a:ln>
            <a:solidFill>
              <a:srgbClr val="800000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3200" b="1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Even in BIG Journals… </a:t>
            </a:r>
            <a:br>
              <a:rPr lang="en-US" sz="3200" b="1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Can Have Problems With Correlation</a:t>
            </a:r>
            <a:endParaRPr lang="en-US" sz="32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6165850"/>
            <a:ext cx="19431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1875" y="2595563"/>
            <a:ext cx="3381375" cy="3257550"/>
          </a:xfrm>
        </p:spPr>
      </p:pic>
      <p:pic>
        <p:nvPicPr>
          <p:cNvPr id="44037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463" y="2636838"/>
            <a:ext cx="3495675" cy="3313112"/>
          </a:xfrm>
          <a:ln w="190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44038" name="Line 11"/>
          <p:cNvSpPr>
            <a:spLocks noChangeShapeType="1"/>
          </p:cNvSpPr>
          <p:nvPr/>
        </p:nvSpPr>
        <p:spPr bwMode="auto">
          <a:xfrm>
            <a:off x="6130925" y="2949575"/>
            <a:ext cx="1728788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3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47964" y="244767"/>
            <a:ext cx="8229600" cy="924990"/>
          </a:xfrm>
          <a:solidFill>
            <a:schemeClr val="bg1">
              <a:alpha val="75000"/>
            </a:schemeClr>
          </a:solidFill>
        </p:spPr>
        <p:txBody>
          <a:bodyPr>
            <a:noAutofit/>
          </a:bodyPr>
          <a:lstStyle/>
          <a:p>
            <a:pPr lvl="0"/>
            <a:r>
              <a:rPr lang="en-US" sz="2800" dirty="0" smtClean="0">
                <a:solidFill>
                  <a:schemeClr val="tx2"/>
                </a:solidFill>
                <a:latin typeface="+mn-lt"/>
              </a:rPr>
              <a:t>With Big Data It is even easier to</a:t>
            </a:r>
            <a:br>
              <a:rPr lang="en-US" sz="2800" dirty="0" smtClean="0">
                <a:solidFill>
                  <a:schemeClr val="tx2"/>
                </a:solidFill>
                <a:latin typeface="+mn-lt"/>
              </a:rPr>
            </a:br>
            <a:r>
              <a:rPr lang="en-US" sz="2800" dirty="0" smtClean="0">
                <a:solidFill>
                  <a:schemeClr val="tx2"/>
                </a:solidFill>
                <a:latin typeface="+mn-lt"/>
              </a:rPr>
              <a:t>find spurious correlations</a:t>
            </a:r>
            <a:endParaRPr lang="en-US" sz="28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26" name="Picture 2" descr="http://www.wired.com/opinion/wp-content/uploads/2013/02/bigdatabigerrors_tal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11" y="2077893"/>
            <a:ext cx="62865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526472" y="5513608"/>
            <a:ext cx="8151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</a:rPr>
              <a:t>This is the tragedy of big data: </a:t>
            </a:r>
            <a:r>
              <a:rPr lang="en-US" sz="2000" b="1" dirty="0">
                <a:solidFill>
                  <a:srgbClr val="FF0000"/>
                </a:solidFill>
              </a:rPr>
              <a:t>The more variables, the more correlations </a:t>
            </a:r>
            <a:r>
              <a:rPr lang="en-US" sz="2000" dirty="0">
                <a:solidFill>
                  <a:srgbClr val="000000"/>
                </a:solidFill>
              </a:rPr>
              <a:t>that can show significance. </a:t>
            </a:r>
            <a:r>
              <a:rPr lang="en-US" sz="2000" i="1" dirty="0" smtClean="0">
                <a:solidFill>
                  <a:srgbClr val="000000"/>
                </a:solidFill>
              </a:rPr>
              <a:t>Source</a:t>
            </a:r>
            <a:r>
              <a:rPr lang="en-US" sz="2000" i="1" dirty="0">
                <a:solidFill>
                  <a:srgbClr val="000000"/>
                </a:solidFill>
              </a:rPr>
              <a:t>: N.N. </a:t>
            </a:r>
            <a:r>
              <a:rPr lang="en-US" sz="2000" i="1" dirty="0" err="1" smtClean="0">
                <a:solidFill>
                  <a:srgbClr val="000000"/>
                </a:solidFill>
              </a:rPr>
              <a:t>Taleb</a:t>
            </a:r>
            <a:r>
              <a:rPr lang="en-US" sz="2000" i="1" dirty="0" smtClean="0">
                <a:solidFill>
                  <a:srgbClr val="000000"/>
                </a:solidFill>
              </a:rPr>
              <a:t> “</a:t>
            </a:r>
            <a:r>
              <a:rPr lang="en-US" sz="2000" i="1" dirty="0" err="1" smtClean="0">
                <a:solidFill>
                  <a:srgbClr val="000000"/>
                </a:solidFill>
              </a:rPr>
              <a:t>Antfragile</a:t>
            </a:r>
            <a:r>
              <a:rPr lang="en-US" sz="2000" i="1" dirty="0" smtClean="0">
                <a:solidFill>
                  <a:srgbClr val="000000"/>
                </a:solidFill>
              </a:rPr>
              <a:t>”. 2012. Random House </a:t>
            </a:r>
            <a:r>
              <a:rPr lang="en-US" sz="2000" i="1" dirty="0" err="1" smtClean="0">
                <a:solidFill>
                  <a:srgbClr val="000000"/>
                </a:solidFill>
              </a:rPr>
              <a:t>Inc</a:t>
            </a:r>
            <a:endParaRPr lang="ca-E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09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680" y="1769537"/>
            <a:ext cx="8420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If you look hard enough you always find a bit of </a:t>
            </a:r>
            <a:r>
              <a:rPr lang="en-US" sz="2400" b="1" dirty="0" smtClean="0">
                <a:solidFill>
                  <a:srgbClr val="000000"/>
                </a:solidFill>
              </a:rPr>
              <a:t>HAY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that looks like  a </a:t>
            </a:r>
            <a:r>
              <a:rPr lang="en-US" sz="2400" b="1" dirty="0" smtClean="0">
                <a:solidFill>
                  <a:srgbClr val="000000"/>
                </a:solidFill>
              </a:rPr>
              <a:t>NEEDLE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2667" y="4549676"/>
            <a:ext cx="7281333" cy="230832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4800" b="1" i="1" dirty="0" smtClean="0"/>
              <a:t>“..correlation </a:t>
            </a:r>
            <a:r>
              <a:rPr lang="en-US" sz="4800" b="1" i="1" dirty="0"/>
              <a:t>did not survive </a:t>
            </a:r>
            <a:r>
              <a:rPr lang="en-US" sz="4800" b="1" i="1" dirty="0" err="1"/>
              <a:t>Bonferroni</a:t>
            </a:r>
            <a:r>
              <a:rPr lang="en-US" sz="4800" b="1" i="1" dirty="0"/>
              <a:t> </a:t>
            </a:r>
            <a:r>
              <a:rPr lang="en-US" sz="4800" b="1" i="1" dirty="0" smtClean="0"/>
              <a:t>correction…”</a:t>
            </a:r>
            <a:endParaRPr lang="en-US" sz="4800" b="1" i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8109" y="230296"/>
            <a:ext cx="8510463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Multiple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Sampling</a:t>
            </a:r>
            <a:endParaRPr lang="en-US" sz="6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2748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47" y="4439450"/>
            <a:ext cx="8510463" cy="1362075"/>
          </a:xfrm>
        </p:spPr>
        <p:txBody>
          <a:bodyPr>
            <a:noAutofit/>
          </a:bodyPr>
          <a:lstStyle/>
          <a:p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So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What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Genetics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Works</a:t>
            </a:r>
            <a:b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sz="8000" dirty="0" smtClean="0">
                <a:latin typeface="Arial Black"/>
                <a:cs typeface="Arial Black"/>
              </a:rPr>
              <a:t>YES </a:t>
            </a:r>
            <a:r>
              <a:rPr lang="es-ES_tradnl" sz="8000" dirty="0" err="1" smtClean="0">
                <a:latin typeface="Arial Black"/>
                <a:cs typeface="Arial Black"/>
              </a:rPr>
              <a:t>or</a:t>
            </a:r>
            <a:r>
              <a:rPr lang="es-ES_tradnl" sz="8000" dirty="0" smtClean="0">
                <a:latin typeface="Arial Black"/>
                <a:cs typeface="Arial Black"/>
              </a:rPr>
              <a:t> NO ?</a:t>
            </a:r>
            <a:br>
              <a:rPr lang="es-ES_tradnl" sz="8000" dirty="0" smtClean="0"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</a:br>
            <a:endParaRPr lang="en-US" sz="60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084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00">
              <a:schemeClr val="accent6">
                <a:lumMod val="40000"/>
                <a:lumOff val="60000"/>
              </a:schemeClr>
            </a:gs>
            <a:gs pos="50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615058" y="1142104"/>
            <a:ext cx="8264424" cy="1362075"/>
          </a:xfrm>
        </p:spPr>
        <p:txBody>
          <a:bodyPr>
            <a:noAutofit/>
          </a:bodyPr>
          <a:lstStyle/>
          <a:p>
            <a:r>
              <a:rPr lang="es-ES_tradnl" sz="36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Predicting</a:t>
            </a:r>
            <a:r>
              <a:rPr lang="es-ES_tradnl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6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lang="es-ES_tradnl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6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height</a:t>
            </a:r>
            <a:r>
              <a:rPr lang="es-ES_tradnl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6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lang="es-ES_tradnl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 Facebook</a:t>
            </a:r>
            <a:br>
              <a:rPr lang="es-ES_tradnl" sz="36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+/- 5 cm</a:t>
            </a:r>
            <a:br>
              <a:rPr lang="es-ES_tradnl" sz="36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endParaRPr lang="es-ES_tradnl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97141" y="5377845"/>
            <a:ext cx="899521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3600" dirty="0" err="1" smtClean="0">
                <a:solidFill>
                  <a:schemeClr val="accent6">
                    <a:lumMod val="50000"/>
                  </a:schemeClr>
                </a:solidFill>
                <a:latin typeface="Arial Black"/>
                <a:ea typeface="+mj-ea"/>
                <a:cs typeface="Arial Black"/>
              </a:rPr>
              <a:t>Predicting</a:t>
            </a:r>
            <a:r>
              <a:rPr lang="es-ES_tradnl" sz="3600" dirty="0" smtClean="0">
                <a:solidFill>
                  <a:schemeClr val="accent6">
                    <a:lumMod val="50000"/>
                  </a:schemeClr>
                </a:solidFill>
                <a:latin typeface="Arial Black"/>
                <a:ea typeface="+mj-ea"/>
                <a:cs typeface="Arial Black"/>
              </a:rPr>
              <a:t> </a:t>
            </a:r>
            <a:r>
              <a:rPr lang="es-ES_tradnl" sz="3600" dirty="0" err="1" smtClean="0">
                <a:solidFill>
                  <a:schemeClr val="accent6">
                    <a:lumMod val="50000"/>
                  </a:schemeClr>
                </a:solidFill>
                <a:latin typeface="Arial Black"/>
                <a:ea typeface="+mj-ea"/>
                <a:cs typeface="Arial Black"/>
              </a:rPr>
              <a:t>with</a:t>
            </a:r>
            <a:r>
              <a:rPr lang="es-ES_tradnl" sz="3600" dirty="0" smtClean="0">
                <a:solidFill>
                  <a:schemeClr val="accent6">
                    <a:lumMod val="50000"/>
                  </a:schemeClr>
                </a:solidFill>
                <a:latin typeface="Arial Black"/>
                <a:ea typeface="+mj-ea"/>
                <a:cs typeface="Arial Black"/>
              </a:rPr>
              <a:t> 23andMe</a:t>
            </a:r>
            <a:r>
              <a:rPr kumimoji="0" lang="es-ES_tradnl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/>
            </a:r>
            <a:br>
              <a:rPr kumimoji="0" lang="es-ES_tradnl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</a:br>
            <a:r>
              <a:rPr kumimoji="0" lang="es-ES_tradnl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 +/- 30 cm…</a:t>
            </a:r>
            <a:br>
              <a:rPr kumimoji="0" lang="es-ES_tradnl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</a:br>
            <a:endParaRPr kumimoji="0" lang="es-ES_tradnl" sz="3600" b="0" i="0" u="none" strike="noStrike" kern="120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 Black"/>
              <a:ea typeface="+mj-ea"/>
              <a:cs typeface="Arial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0"/>
            <a:ext cx="2628900" cy="90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52700"/>
            <a:ext cx="7150100" cy="173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22621"/>
            <a:ext cx="2347870" cy="1435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" y="1816138"/>
            <a:ext cx="8995210" cy="1362075"/>
          </a:xfrm>
        </p:spPr>
        <p:txBody>
          <a:bodyPr>
            <a:noAutofit/>
          </a:bodyPr>
          <a:lstStyle/>
          <a:p>
            <a:r>
              <a:rPr lang="es-ES_tradnl" sz="4800" dirty="0" smtClean="0">
                <a:solidFill>
                  <a:srgbClr val="FFFFFF"/>
                </a:solidFill>
                <a:latin typeface="Arial Black"/>
                <a:cs typeface="Arial Black"/>
              </a:rPr>
              <a:t>WHY ???</a:t>
            </a:r>
            <a:endParaRPr lang="es-ES_tradnl" sz="48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29" y="225534"/>
            <a:ext cx="4845300" cy="63216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72437" y="4285137"/>
            <a:ext cx="451043" cy="557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9590" y="2326555"/>
            <a:ext cx="1396795" cy="318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71433" y="4122977"/>
            <a:ext cx="451043" cy="557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713529" y="3598252"/>
            <a:ext cx="2440811" cy="1588"/>
          </a:xfrm>
          <a:prstGeom prst="line">
            <a:avLst/>
          </a:prstGeom>
          <a:ln>
            <a:solidFill>
              <a:srgbClr val="C0504D"/>
            </a:solidFill>
          </a:ln>
          <a:effectLst>
            <a:outerShdw blurRad="50800" dist="38100" dir="2700000">
              <a:schemeClr val="accent2">
                <a:alpha val="43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13529" y="4171413"/>
            <a:ext cx="244081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18980" y="3433660"/>
            <a:ext cx="2440811" cy="1588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54340" y="3834070"/>
            <a:ext cx="2369849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429240" y="2219722"/>
            <a:ext cx="1564880" cy="318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Mega-bricks Full of Bugs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2"/>
          </p:nvPr>
        </p:nvPicPr>
        <p:blipFill>
          <a:blip r:embed="rId2"/>
          <a:srcRect l="16434" r="16434"/>
          <a:stretch>
            <a:fillRect/>
          </a:stretch>
        </p:blipFill>
        <p:spPr/>
      </p:pic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19245" r="192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711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1547" y="18224"/>
            <a:ext cx="784054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There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Are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Very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Many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4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Height</a:t>
            </a:r>
            <a:r>
              <a:rPr lang="es-ES_tradnl" sz="4400" dirty="0" smtClean="0">
                <a:solidFill>
                  <a:srgbClr val="FFFFFF"/>
                </a:solidFill>
                <a:latin typeface="Arial Black"/>
                <a:cs typeface="Arial Black"/>
              </a:rPr>
              <a:t> Genes…</a:t>
            </a:r>
            <a:endParaRPr lang="es-ES_tradnl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99" y="1851605"/>
            <a:ext cx="5080000" cy="3632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40" y="5308803"/>
            <a:ext cx="6370817" cy="147997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6065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651" y="2927967"/>
            <a:ext cx="8510587" cy="1362075"/>
          </a:xfrm>
        </p:spPr>
        <p:txBody>
          <a:bodyPr>
            <a:noAutofit/>
          </a:bodyPr>
          <a:lstStyle/>
          <a:p>
            <a:r>
              <a:rPr lang="es-ES_tradnl" dirty="0" err="1" smtClean="0">
                <a:solidFill>
                  <a:srgbClr val="FFFFFF"/>
                </a:solidFill>
                <a:latin typeface="Arial Black"/>
                <a:cs typeface="Arial Black"/>
              </a:rPr>
              <a:t>One</a:t>
            </a:r>
            <a:r>
              <a:rPr lang="es-ES_tradnl" dirty="0" smtClean="0">
                <a:solidFill>
                  <a:srgbClr val="FFFFFF"/>
                </a:solidFill>
                <a:latin typeface="Arial Black"/>
                <a:cs typeface="Arial Black"/>
              </a:rPr>
              <a:t> Single </a:t>
            </a:r>
            <a:r>
              <a:rPr lang="es-ES_tradnl" dirty="0" err="1" smtClean="0">
                <a:solidFill>
                  <a:srgbClr val="FFFFFF"/>
                </a:solidFill>
                <a:latin typeface="Arial Black"/>
                <a:cs typeface="Arial Black"/>
              </a:rPr>
              <a:t>Number</a:t>
            </a:r>
            <a:r>
              <a:rPr lang="es-ES_tradnl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dirty="0" smtClean="0">
                <a:solidFill>
                  <a:srgbClr val="FFFFFF"/>
                </a:solidFill>
                <a:latin typeface="Arial Black"/>
                <a:cs typeface="Arial Black"/>
              </a:rPr>
              <a:t>Describes </a:t>
            </a:r>
            <a:br>
              <a:rPr lang="es-ES_tradnl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b="1" dirty="0" err="1" smtClean="0">
                <a:solidFill>
                  <a:srgbClr val="000000"/>
                </a:solidFill>
                <a:latin typeface="Arial Black"/>
                <a:cs typeface="Arial Black"/>
              </a:rPr>
              <a:t>Too</a:t>
            </a:r>
            <a:r>
              <a:rPr lang="es-ES_tradnl" b="1" dirty="0" smtClean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s-ES_tradnl" b="1" dirty="0" err="1" smtClean="0">
                <a:solidFill>
                  <a:srgbClr val="000000"/>
                </a:solidFill>
                <a:latin typeface="Arial Black"/>
                <a:cs typeface="Arial Black"/>
              </a:rPr>
              <a:t>Many</a:t>
            </a:r>
            <a:r>
              <a:rPr lang="es-ES_tradnl" b="1" dirty="0" smtClean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s-ES_tradnl" b="1" dirty="0" err="1" smtClean="0">
                <a:solidFill>
                  <a:srgbClr val="000000"/>
                </a:solidFill>
                <a:latin typeface="Arial Black"/>
                <a:cs typeface="Arial Black"/>
              </a:rPr>
              <a:t>Things</a:t>
            </a:r>
            <a:r>
              <a:rPr lang="es-ES_tradnl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  <a:t>Variance is spread across </a:t>
            </a:r>
            <a:br>
              <a:rPr lang="en-US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dirty="0" smtClean="0">
                <a:solidFill>
                  <a:srgbClr val="000000"/>
                </a:solidFill>
                <a:latin typeface="Arial Black"/>
                <a:cs typeface="Arial Black"/>
              </a:rPr>
              <a:t>Too many Genes</a:t>
            </a:r>
            <a:br>
              <a:rPr lang="en-US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dirty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dirty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dirty="0" smtClean="0">
                <a:solidFill>
                  <a:srgbClr val="000000"/>
                </a:solidFill>
                <a:latin typeface="Arial Black"/>
                <a:cs typeface="Arial Black"/>
              </a:rPr>
              <a:t>DATA IS UNDERPOWERED!!!</a:t>
            </a:r>
            <a:r>
              <a:rPr lang="en-US" dirty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dirty="0">
                <a:solidFill>
                  <a:srgbClr val="FFFFFF"/>
                </a:solidFill>
                <a:latin typeface="Arial Black"/>
                <a:cs typeface="Arial Black"/>
              </a:rPr>
            </a:br>
            <a:endParaRPr lang="en-US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651" y="2650142"/>
            <a:ext cx="8510587" cy="1362075"/>
          </a:xfrm>
        </p:spPr>
        <p:txBody>
          <a:bodyPr>
            <a:noAutofit/>
          </a:bodyPr>
          <a:lstStyle/>
          <a:p>
            <a:r>
              <a:rPr lang="fr-CH" dirty="0" smtClean="0">
                <a:solidFill>
                  <a:srgbClr val="FFFFFF"/>
                </a:solidFill>
                <a:latin typeface="Arial Black"/>
                <a:cs typeface="Arial Black"/>
              </a:rPr>
              <a:t>Genome Wide</a:t>
            </a:r>
            <a:br>
              <a:rPr lang="fr-CH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fr-CH" dirty="0" smtClean="0">
                <a:solidFill>
                  <a:srgbClr val="FFFFFF"/>
                </a:solidFill>
                <a:latin typeface="Arial Black"/>
                <a:cs typeface="Arial Black"/>
              </a:rPr>
              <a:t>Association Studies</a:t>
            </a:r>
            <a:br>
              <a:rPr lang="fr-CH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fr-CH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fr-CH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fr-CH" dirty="0" smtClean="0">
                <a:solidFill>
                  <a:srgbClr val="000000"/>
                </a:solidFill>
                <a:latin typeface="Arial Black"/>
                <a:cs typeface="Arial Black"/>
              </a:rPr>
              <a:t>GWAS</a:t>
            </a:r>
            <a:br>
              <a:rPr lang="fr-CH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fr-CH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fr-CH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fr-CH" dirty="0" smtClean="0">
                <a:solidFill>
                  <a:schemeClr val="bg1"/>
                </a:solidFill>
                <a:latin typeface="Arial Black"/>
                <a:cs typeface="Arial Black"/>
              </a:rPr>
              <a:t>is an attempt to address this problem</a:t>
            </a:r>
            <a:r>
              <a:rPr lang="en-US" dirty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dirty="0">
                <a:solidFill>
                  <a:srgbClr val="FFFFFF"/>
                </a:solidFill>
                <a:latin typeface="Arial Black"/>
                <a:cs typeface="Arial Black"/>
              </a:rPr>
            </a:br>
            <a:endParaRPr lang="en-US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2287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68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25143" cy="3546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43" y="1638299"/>
            <a:ext cx="6712857" cy="52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6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142876"/>
            <a:ext cx="8229600" cy="695180"/>
          </a:xfrm>
          <a:solidFill>
            <a:schemeClr val="bg1">
              <a:alpha val="75000"/>
            </a:schemeClr>
          </a:solidFill>
        </p:spPr>
        <p:txBody>
          <a:bodyPr>
            <a:noAutofit/>
          </a:bodyPr>
          <a:lstStyle/>
          <a:p>
            <a:pPr lvl="0"/>
            <a:r>
              <a:rPr lang="en-US" sz="3200" dirty="0" smtClean="0">
                <a:solidFill>
                  <a:schemeClr val="tx2"/>
                </a:solidFill>
                <a:latin typeface="+mn-lt"/>
              </a:rPr>
              <a:t>There are now 1,000s of such associations</a:t>
            </a:r>
            <a:endParaRPr lang="en-US" sz="32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54" y="1799953"/>
            <a:ext cx="5915891" cy="4436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659814" y="6488668"/>
            <a:ext cx="2484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Courtesy </a:t>
            </a:r>
            <a:r>
              <a:rPr lang="en-US" i="1" dirty="0" err="1" smtClean="0"/>
              <a:t>Arcadi</a:t>
            </a:r>
            <a:r>
              <a:rPr lang="en-US" i="1" dirty="0" smtClean="0"/>
              <a:t> Navarro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8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8736" y="454062"/>
            <a:ext cx="8510463" cy="1362075"/>
          </a:xfrm>
        </p:spPr>
        <p:txBody>
          <a:bodyPr>
            <a:noAutofit/>
          </a:bodyPr>
          <a:lstStyle/>
          <a:p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Some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Cases are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very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Useful</a:t>
            </a:r>
            <a:endParaRPr lang="es-ES_tradnl" sz="60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52" y="2280387"/>
            <a:ext cx="3010386" cy="4115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200" y="2597909"/>
            <a:ext cx="3225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39" y="598389"/>
            <a:ext cx="5738857" cy="3231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315" y="4515929"/>
            <a:ext cx="4886655" cy="17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6787" y="5120487"/>
            <a:ext cx="8510463" cy="1362075"/>
          </a:xfrm>
        </p:spPr>
        <p:txBody>
          <a:bodyPr>
            <a:noAutofit/>
          </a:bodyPr>
          <a:lstStyle/>
          <a:p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But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Understand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Better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We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need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sz="6000" dirty="0" err="1" smtClean="0">
                <a:solidFill>
                  <a:srgbClr val="000000"/>
                </a:solidFill>
                <a:latin typeface="Arial Black"/>
                <a:cs typeface="Arial Black"/>
              </a:rPr>
              <a:t>Much</a:t>
            </a:r>
            <a:r>
              <a:rPr lang="es-ES_tradnl" sz="6000" dirty="0" smtClean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000000"/>
                </a:solidFill>
                <a:latin typeface="Arial Black"/>
                <a:cs typeface="Arial Black"/>
              </a:rPr>
              <a:t>Much</a:t>
            </a:r>
            <a:r>
              <a:rPr lang="es-ES_tradnl" sz="6000" dirty="0" smtClean="0">
                <a:solidFill>
                  <a:srgbClr val="000000"/>
                </a:solidFill>
                <a:latin typeface="Arial Black"/>
                <a:cs typeface="Arial Black"/>
              </a:rPr>
              <a:t> More Data</a:t>
            </a: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>!</a:t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>
                <a:solidFill>
                  <a:srgbClr val="000000"/>
                </a:solidFill>
                <a:latin typeface="Arial Black"/>
                <a:cs typeface="Arial Black"/>
              </a:rPr>
            </a:br>
            <a:endParaRPr lang="en-US" sz="6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533" y="2882419"/>
            <a:ext cx="8510463" cy="136207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More Data…</a:t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Where From</a:t>
            </a:r>
            <a: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?</a:t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>
                <a:solidFill>
                  <a:srgbClr val="000000"/>
                </a:solidFill>
                <a:latin typeface="Arial Black"/>
                <a:cs typeface="Arial Black"/>
              </a:rPr>
            </a:br>
            <a:endParaRPr lang="en-US" sz="6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0204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New Big Data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1096"/>
            <a:ext cx="9144000" cy="1116904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12983" b="12983"/>
          <a:stretch>
            <a:fillRect/>
          </a:stretch>
        </p:blipFill>
        <p:spPr>
          <a:xfrm>
            <a:off x="1014493" y="1417638"/>
            <a:ext cx="7362537" cy="4049112"/>
          </a:xfrm>
        </p:spPr>
      </p:pic>
    </p:spTree>
    <p:extLst>
      <p:ext uri="{BB962C8B-B14F-4D97-AF65-F5344CB8AC3E}">
        <p14:creationId xmlns:p14="http://schemas.microsoft.com/office/powerpoint/2010/main" val="11422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533" y="2882419"/>
            <a:ext cx="8510463" cy="136207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as Data</a:t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  <a:t>?</a:t>
            </a: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n-US" sz="6000" dirty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n-US" sz="6000" dirty="0">
                <a:solidFill>
                  <a:srgbClr val="000000"/>
                </a:solidFill>
                <a:latin typeface="Arial Black"/>
                <a:cs typeface="Arial Black"/>
              </a:rPr>
            </a:br>
            <a:endParaRPr lang="en-US" sz="60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644736" cy="3410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38" y="3103638"/>
            <a:ext cx="6192761" cy="37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2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At the CRG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94360" lvl="2" indent="0">
              <a:buNone/>
            </a:pPr>
            <a:r>
              <a:rPr lang="en-US" sz="4400" dirty="0" smtClean="0"/>
              <a:t>2008: </a:t>
            </a:r>
            <a:r>
              <a:rPr lang="en-US" sz="4400" b="1" dirty="0" smtClean="0"/>
              <a:t>200</a:t>
            </a:r>
            <a:r>
              <a:rPr lang="en-US" sz="4400" dirty="0" smtClean="0"/>
              <a:t> Million </a:t>
            </a:r>
            <a:r>
              <a:rPr lang="en-US" sz="4400" dirty="0" err="1" smtClean="0"/>
              <a:t>nuc</a:t>
            </a:r>
            <a:r>
              <a:rPr lang="en-US" sz="4400" dirty="0" smtClean="0"/>
              <a:t>. / day</a:t>
            </a:r>
          </a:p>
          <a:p>
            <a:pPr marL="594360" lvl="2" indent="0">
              <a:buNone/>
            </a:pPr>
            <a:r>
              <a:rPr lang="en-US" sz="4400" dirty="0" smtClean="0"/>
              <a:t>2016: </a:t>
            </a:r>
            <a:r>
              <a:rPr lang="en-US" sz="4400" b="1" dirty="0" smtClean="0"/>
              <a:t>200 000</a:t>
            </a:r>
            <a:r>
              <a:rPr lang="en-US" sz="4400" dirty="0" smtClean="0"/>
              <a:t> Million </a:t>
            </a:r>
            <a:r>
              <a:rPr lang="en-US" sz="4400" dirty="0" err="1" smtClean="0"/>
              <a:t>nuc</a:t>
            </a:r>
            <a:r>
              <a:rPr lang="en-US" sz="4400" dirty="0" smtClean="0"/>
              <a:t>. / day</a:t>
            </a:r>
          </a:p>
          <a:p>
            <a:pPr marL="594360" lvl="2" indent="0">
              <a:buNone/>
            </a:pPr>
            <a:endParaRPr lang="en-US" sz="4400" dirty="0"/>
          </a:p>
          <a:p>
            <a:pPr marL="594360" lvl="2" indent="0">
              <a:buNone/>
            </a:pPr>
            <a:r>
              <a:rPr lang="en-US" sz="4400" b="1" dirty="0" smtClean="0">
                <a:solidFill>
                  <a:srgbClr val="FF0000"/>
                </a:solidFill>
              </a:rPr>
              <a:t>100 000%</a:t>
            </a:r>
            <a:r>
              <a:rPr lang="en-US" sz="4400" b="1" dirty="0" smtClean="0"/>
              <a:t> increase in 5 years…</a:t>
            </a:r>
            <a:endParaRPr lang="en-US" sz="4400" b="1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878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Long Non Coding RNAs</a:t>
            </a:r>
            <a:endParaRPr lang="en-US" b="1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765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67" r="-6567"/>
          <a:stretch>
            <a:fillRect/>
          </a:stretch>
        </p:blipFill>
        <p:spPr>
          <a:xfrm>
            <a:off x="838200" y="1417637"/>
            <a:ext cx="6902450" cy="4823505"/>
          </a:xfrm>
        </p:spPr>
      </p:pic>
    </p:spTree>
    <p:extLst>
      <p:ext uri="{BB962C8B-B14F-4D97-AF65-F5344CB8AC3E}">
        <p14:creationId xmlns:p14="http://schemas.microsoft.com/office/powerpoint/2010/main" val="291579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ENSEMBL 2008</a:t>
            </a:r>
          </a:p>
        </p:txBody>
      </p:sp>
      <p:pic>
        <p:nvPicPr>
          <p:cNvPr id="2765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67" r="-6567"/>
          <a:stretch>
            <a:fillRect/>
          </a:stretch>
        </p:blipFill>
        <p:spPr>
          <a:xfrm>
            <a:off x="838200" y="2362200"/>
            <a:ext cx="6902450" cy="3735388"/>
          </a:xfrm>
        </p:spPr>
      </p:pic>
      <p:pic>
        <p:nvPicPr>
          <p:cNvPr id="2765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221163"/>
            <a:ext cx="7451725" cy="51435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25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ENSEMBL </a:t>
            </a:r>
            <a:r>
              <a:rPr lang="en-US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2016 </a:t>
            </a:r>
            <a:br>
              <a:rPr lang="en-US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The Lines have Crossed (in 2012)</a:t>
            </a:r>
            <a:endParaRPr lang="en-US" b="1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399"/>
            <a:ext cx="7454900" cy="4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Nucleosome Positioning </a:t>
            </a:r>
            <a:endParaRPr lang="en-US" b="1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59752" r="-59752"/>
          <a:stretch>
            <a:fillRect/>
          </a:stretch>
        </p:blipFill>
        <p:spPr>
          <a:xfrm>
            <a:off x="583083" y="1765332"/>
            <a:ext cx="7772400" cy="4572000"/>
          </a:xfrm>
        </p:spPr>
      </p:pic>
    </p:spTree>
    <p:extLst>
      <p:ext uri="{BB962C8B-B14F-4D97-AF65-F5344CB8AC3E}">
        <p14:creationId xmlns:p14="http://schemas.microsoft.com/office/powerpoint/2010/main" val="127619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 idx="4294967295"/>
          </p:nvPr>
        </p:nvSpPr>
        <p:spPr>
          <a:xfrm>
            <a:off x="205619" y="129495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rPr>
              <a:t>NORMAL TRANSCRIPTOME</a:t>
            </a:r>
            <a:endParaRPr lang="en-US" b="1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7257143" cy="52027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59814" y="6488668"/>
            <a:ext cx="2374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Courtesy </a:t>
            </a:r>
            <a:r>
              <a:rPr lang="en-US" i="1" dirty="0" err="1" smtClean="0"/>
              <a:t>Roderic</a:t>
            </a:r>
            <a:r>
              <a:rPr lang="en-US" i="1" dirty="0" smtClean="0"/>
              <a:t> </a:t>
            </a:r>
            <a:r>
              <a:rPr lang="en-US" i="1" dirty="0" err="1" smtClean="0"/>
              <a:t>Guigo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4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Big Data ever Bigger?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No Reason it should stop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	-Machines capacity is doubling every </a:t>
            </a:r>
            <a:r>
              <a:rPr lang="en-US" b="1" dirty="0" smtClean="0"/>
              <a:t>10 months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b="1" dirty="0" smtClean="0">
                <a:solidFill>
                  <a:srgbClr val="000000"/>
                </a:solidFill>
              </a:rPr>
              <a:t>Appetite for data </a:t>
            </a:r>
            <a:r>
              <a:rPr lang="en-US" dirty="0" smtClean="0">
                <a:solidFill>
                  <a:schemeClr val="bg1"/>
                </a:solidFill>
              </a:rPr>
              <a:t>is increasing at the same pace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-Sampling space is nearly </a:t>
            </a:r>
            <a:r>
              <a:rPr lang="en-US" b="1" dirty="0" smtClean="0">
                <a:solidFill>
                  <a:srgbClr val="000000"/>
                </a:solidFill>
              </a:rPr>
              <a:t>infinite</a:t>
            </a:r>
          </a:p>
          <a:p>
            <a:endParaRPr lang="en-US" dirty="0"/>
          </a:p>
          <a:p>
            <a:r>
              <a:rPr lang="en-US" b="1" dirty="0" smtClean="0"/>
              <a:t>Theory falsification is easier than ever</a:t>
            </a:r>
          </a:p>
        </p:txBody>
      </p:sp>
    </p:spTree>
    <p:extLst>
      <p:ext uri="{BB962C8B-B14F-4D97-AF65-F5344CB8AC3E}">
        <p14:creationId xmlns:p14="http://schemas.microsoft.com/office/powerpoint/2010/main" val="178276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375" y="1934548"/>
            <a:ext cx="91573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FFFF"/>
                </a:solidFill>
              </a:rPr>
              <a:t>Scientist </a:t>
            </a:r>
          </a:p>
          <a:p>
            <a:pPr algn="ctr"/>
            <a:r>
              <a:rPr lang="en-US" sz="4400" b="1" dirty="0" smtClean="0">
                <a:solidFill>
                  <a:srgbClr val="000000"/>
                </a:solidFill>
              </a:rPr>
              <a:t>Speciation </a:t>
            </a:r>
          </a:p>
          <a:p>
            <a:pPr algn="ctr"/>
            <a:r>
              <a:rPr lang="en-US" sz="4400" b="1" dirty="0" smtClean="0">
                <a:solidFill>
                  <a:srgbClr val="FFFFFF"/>
                </a:solidFill>
              </a:rPr>
              <a:t>Under</a:t>
            </a:r>
          </a:p>
          <a:p>
            <a:pPr algn="ctr"/>
            <a:r>
              <a:rPr lang="en-US" sz="4400" b="1" dirty="0" smtClean="0">
                <a:solidFill>
                  <a:srgbClr val="000000"/>
                </a:solidFill>
              </a:rPr>
              <a:t>Big Data </a:t>
            </a:r>
          </a:p>
          <a:p>
            <a:pPr algn="ctr"/>
            <a:r>
              <a:rPr lang="en-US" sz="4400" b="1" dirty="0" smtClean="0">
                <a:solidFill>
                  <a:srgbClr val="FFFFFF"/>
                </a:solidFill>
              </a:rPr>
              <a:t>Pressure</a:t>
            </a:r>
            <a:endParaRPr lang="en-US" sz="4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42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Stamp Collectors and Physicists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41630" b="-41630"/>
          <a:stretch>
            <a:fillRect/>
          </a:stretch>
        </p:blipFill>
        <p:spPr/>
      </p:pic>
      <p:pic>
        <p:nvPicPr>
          <p:cNvPr id="8" name="Content Placeholder 7"/>
          <p:cNvPicPr>
            <a:picLocks noGrp="1" noChangeAspect="1"/>
          </p:cNvPicPr>
          <p:nvPr>
            <p:ph sz="quarter" idx="2"/>
          </p:nvPr>
        </p:nvPicPr>
        <p:blipFill>
          <a:blip r:embed="rId3"/>
          <a:srcRect l="17162" r="171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100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Moore’s Law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24" b="-1"/>
          <a:stretch/>
        </p:blipFill>
        <p:spPr>
          <a:xfrm>
            <a:off x="1014494" y="1881715"/>
            <a:ext cx="7031761" cy="4244448"/>
          </a:xfrm>
        </p:spPr>
      </p:pic>
    </p:spTree>
    <p:extLst>
      <p:ext uri="{BB962C8B-B14F-4D97-AF65-F5344CB8AC3E}">
        <p14:creationId xmlns:p14="http://schemas.microsoft.com/office/powerpoint/2010/main" val="3359452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Collaborative Projects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ENCODE </a:t>
            </a:r>
            <a:endParaRPr lang="en-US" dirty="0" smtClean="0"/>
          </a:p>
          <a:p>
            <a:r>
              <a:rPr lang="en-US" b="1" dirty="0" smtClean="0"/>
              <a:t>GTEX </a:t>
            </a:r>
          </a:p>
          <a:p>
            <a:r>
              <a:rPr lang="en-US" dirty="0" err="1" smtClean="0"/>
              <a:t>BluePrint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International Cancer Project (Including CLL) </a:t>
            </a:r>
          </a:p>
          <a:p>
            <a:r>
              <a:rPr lang="en-US" dirty="0" err="1" smtClean="0"/>
              <a:t>Geuvadis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Quantomics</a:t>
            </a:r>
            <a:endParaRPr lang="en-US" dirty="0" smtClean="0"/>
          </a:p>
          <a:p>
            <a:r>
              <a:rPr lang="en-US" dirty="0" smtClean="0"/>
              <a:t> 1000 Genomes: A deep catalogue of Human Genetic Variation</a:t>
            </a:r>
          </a:p>
          <a:p>
            <a:r>
              <a:rPr lang="en-US" dirty="0" smtClean="0"/>
              <a:t>The Human </a:t>
            </a:r>
            <a:r>
              <a:rPr lang="en-US" dirty="0" err="1" smtClean="0"/>
              <a:t>Microbiome</a:t>
            </a:r>
            <a:r>
              <a:rPr lang="en-US" dirty="0" smtClean="0"/>
              <a:t> Project</a:t>
            </a:r>
          </a:p>
          <a:p>
            <a:r>
              <a:rPr lang="en-US" b="1" dirty="0" smtClean="0"/>
              <a:t>Tara</a:t>
            </a:r>
            <a:r>
              <a:rPr lang="en-US" dirty="0" smtClean="0"/>
              <a:t> and the rest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/>
          <a:srcRect t="-41630" b="-41630"/>
          <a:stretch>
            <a:fillRect/>
          </a:stretch>
        </p:blipFill>
        <p:spPr>
          <a:xfrm>
            <a:off x="6295981" y="4031276"/>
            <a:ext cx="2660774" cy="324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7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45" y="469047"/>
            <a:ext cx="891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The End of Model Systems as we knew them</a:t>
            </a:r>
            <a:endParaRPr lang="en-US" sz="3600" b="1" dirty="0">
              <a:solidFill>
                <a:srgbClr val="FFFFFF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883023443"/>
              </p:ext>
            </p:extLst>
          </p:nvPr>
        </p:nvGraphicFramePr>
        <p:xfrm>
          <a:off x="916586" y="2073481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rcRect l="25396" r="25396"/>
          <a:stretch>
            <a:fillRect/>
          </a:stretch>
        </p:blipFill>
        <p:spPr>
          <a:xfrm>
            <a:off x="7230001" y="4597310"/>
            <a:ext cx="1687671" cy="205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619" y="1487714"/>
            <a:ext cx="6096000" cy="4126321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2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5480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 smtClean="0">
                <a:solidFill>
                  <a:srgbClr val="FFFFFF"/>
                </a:solidFill>
                <a:latin typeface="Calibri" charset="0"/>
                <a:cs typeface="Calibri" charset="0"/>
              </a:rPr>
              <a:t>Where Will Big Data Come From ?</a:t>
            </a:r>
            <a:endParaRPr lang="en-GB" sz="3200" b="1" dirty="0">
              <a:solidFill>
                <a:srgbClr val="FFFFFF"/>
              </a:solidFill>
              <a:latin typeface="Calibri" charset="0"/>
              <a:cs typeface="Calibri" charset="0"/>
            </a:endParaRPr>
          </a:p>
        </p:txBody>
      </p:sp>
      <p:pic>
        <p:nvPicPr>
          <p:cNvPr id="22530" name="Picture 4" descr="app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429000"/>
            <a:ext cx="11795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6" descr="strawberry_caca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429000"/>
            <a:ext cx="11207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828800"/>
            <a:ext cx="1144588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828800"/>
            <a:ext cx="114300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909227"/>
              </p:ext>
            </p:extLst>
          </p:nvPr>
        </p:nvGraphicFramePr>
        <p:xfrm>
          <a:off x="457200" y="1600200"/>
          <a:ext cx="6096000" cy="4013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5349724" y="6487130"/>
            <a:ext cx="3794276" cy="365125"/>
          </a:xfrm>
        </p:spPr>
        <p:txBody>
          <a:bodyPr/>
          <a:lstStyle/>
          <a:p>
            <a:pPr algn="l"/>
            <a:r>
              <a:rPr lang="en-US" i="1" dirty="0" err="1" smtClean="0">
                <a:solidFill>
                  <a:schemeClr val="tx1"/>
                </a:solidFill>
              </a:rPr>
              <a:t>GeorgiaTech</a:t>
            </a:r>
            <a:r>
              <a:rPr lang="en-US" i="1" dirty="0" smtClean="0">
                <a:solidFill>
                  <a:schemeClr val="tx1"/>
                </a:solidFill>
              </a:rPr>
              <a:t> 2013 (courtesy of </a:t>
            </a:r>
            <a:r>
              <a:rPr lang="en-US" i="1" dirty="0" err="1" smtClean="0">
                <a:solidFill>
                  <a:schemeClr val="tx1"/>
                </a:solidFill>
              </a:rPr>
              <a:t>stephane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Rombeau</a:t>
            </a:r>
            <a:r>
              <a:rPr lang="en-US" i="1" dirty="0" smtClean="0">
                <a:solidFill>
                  <a:schemeClr val="tx1"/>
                </a:solidFill>
              </a:rPr>
              <a:t>, VIB)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2F9B3-46E8-794C-B261-0C815A0C52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Where is it happening?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4302" b="-34302"/>
          <a:stretch>
            <a:fillRect/>
          </a:stretch>
        </p:blipFill>
        <p:spPr>
          <a:xfrm>
            <a:off x="665912" y="716095"/>
            <a:ext cx="7772400" cy="5168237"/>
          </a:xfrm>
        </p:spPr>
      </p:pic>
    </p:spTree>
    <p:extLst>
      <p:ext uri="{BB962C8B-B14F-4D97-AF65-F5344CB8AC3E}">
        <p14:creationId xmlns:p14="http://schemas.microsoft.com/office/powerpoint/2010/main" val="122532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What Next?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Comparing Data is the next Big Issue</a:t>
            </a:r>
            <a:endParaRPr lang="en-US" b="1" dirty="0"/>
          </a:p>
          <a:p>
            <a:endParaRPr lang="en-US" dirty="0" smtClean="0"/>
          </a:p>
          <a:p>
            <a:r>
              <a:rPr lang="en-US" b="1" dirty="0" smtClean="0"/>
              <a:t>Model Systems are too far apart</a:t>
            </a:r>
          </a:p>
          <a:p>
            <a:pPr lvl="1"/>
            <a:r>
              <a:rPr lang="en-US" sz="2600" dirty="0" smtClean="0"/>
              <a:t>Intermediate organism need to be used to fill the gaps</a:t>
            </a:r>
          </a:p>
          <a:p>
            <a:endParaRPr lang="en-US" dirty="0"/>
          </a:p>
          <a:p>
            <a:r>
              <a:rPr lang="en-US" b="1" dirty="0" smtClean="0"/>
              <a:t>Methods do not scale well</a:t>
            </a:r>
          </a:p>
          <a:p>
            <a:pPr lvl="1"/>
            <a:r>
              <a:rPr lang="en-US" sz="2600" dirty="0" smtClean="0"/>
              <a:t>Their performances and accuracy degrade fast</a:t>
            </a:r>
          </a:p>
          <a:p>
            <a:pPr lvl="1"/>
            <a:r>
              <a:rPr lang="en-US" sz="2600" dirty="0" smtClean="0"/>
              <a:t>Computational deployment is non trivial</a:t>
            </a:r>
          </a:p>
          <a:p>
            <a:pPr lvl="1"/>
            <a:r>
              <a:rPr lang="en-US" sz="2600" dirty="0" smtClean="0"/>
              <a:t>Storage is non trivial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755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843" y="4114110"/>
            <a:ext cx="2307119" cy="2743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What Shall we do 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sz="2800" b="1" dirty="0" smtClean="0"/>
          </a:p>
          <a:p>
            <a:pPr lvl="1"/>
            <a:r>
              <a:rPr lang="en-US" sz="2800" b="1" dirty="0" smtClean="0"/>
              <a:t>Find ways to consolidate the data</a:t>
            </a:r>
          </a:p>
          <a:p>
            <a:pPr lvl="1"/>
            <a:endParaRPr lang="en-US" sz="2800" b="1" dirty="0" smtClean="0"/>
          </a:p>
          <a:p>
            <a:pPr lvl="1"/>
            <a:r>
              <a:rPr lang="en-US" sz="2800" b="1" dirty="0" smtClean="0"/>
              <a:t>Next decades will </a:t>
            </a:r>
            <a:r>
              <a:rPr lang="en-US" sz="3200" b="1" dirty="0" smtClean="0">
                <a:solidFill>
                  <a:srgbClr val="0000FF"/>
                </a:solidFill>
              </a:rPr>
              <a:t>be data driven </a:t>
            </a:r>
            <a:r>
              <a:rPr lang="en-US" sz="2800" b="1" dirty="0" smtClean="0"/>
              <a:t>and therefore </a:t>
            </a:r>
            <a:r>
              <a:rPr lang="en-US" sz="3200" b="1" dirty="0" smtClean="0">
                <a:solidFill>
                  <a:srgbClr val="0000FF"/>
                </a:solidFill>
              </a:rPr>
              <a:t>IT infra-structure driven</a:t>
            </a:r>
          </a:p>
          <a:p>
            <a:pPr lvl="1"/>
            <a:endParaRPr lang="en-US" sz="2800" b="1" dirty="0" smtClean="0"/>
          </a:p>
          <a:p>
            <a:pPr lvl="1"/>
            <a:r>
              <a:rPr lang="en-US" sz="2800" b="1" dirty="0" smtClean="0"/>
              <a:t>Community is racing for stamps</a:t>
            </a:r>
            <a:br>
              <a:rPr lang="en-US" sz="2800" b="1" dirty="0" smtClean="0"/>
            </a:b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656" y="4362612"/>
            <a:ext cx="2029316" cy="22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0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The Challenge for Methods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2283" b="-12283"/>
          <a:stretch>
            <a:fillRect/>
          </a:stretch>
        </p:blipFill>
        <p:spPr/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48" y="5829904"/>
            <a:ext cx="3474252" cy="1028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9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1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47" y="4439450"/>
            <a:ext cx="8510463" cy="1362075"/>
          </a:xfrm>
        </p:spPr>
        <p:txBody>
          <a:bodyPr>
            <a:noAutofit/>
          </a:bodyPr>
          <a:lstStyle/>
          <a:p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Genomes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60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Solved</a:t>
            </a:r>
            <a: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s-ES_tradnl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s-ES_tradnl" sz="8000" dirty="0" err="1" smtClean="0">
                <a:latin typeface="Arial Black"/>
                <a:cs typeface="Arial Black"/>
              </a:rPr>
              <a:t>What</a:t>
            </a:r>
            <a:r>
              <a:rPr lang="es-ES_tradnl" sz="8000" dirty="0" smtClean="0">
                <a:latin typeface="Arial Black"/>
                <a:cs typeface="Arial Black"/>
              </a:rPr>
              <a:t> </a:t>
            </a:r>
            <a:r>
              <a:rPr lang="es-ES_tradnl" sz="8000" dirty="0" err="1" smtClean="0">
                <a:latin typeface="Arial Black"/>
                <a:cs typeface="Arial Black"/>
              </a:rPr>
              <a:t>is</a:t>
            </a:r>
            <a:r>
              <a:rPr lang="es-ES_tradnl" sz="8000" dirty="0" smtClean="0">
                <a:latin typeface="Arial Black"/>
                <a:cs typeface="Arial Black"/>
              </a:rPr>
              <a:t> </a:t>
            </a:r>
            <a:r>
              <a:rPr lang="es-ES_tradnl" sz="8000" dirty="0" err="1" smtClean="0">
                <a:latin typeface="Arial Black"/>
                <a:cs typeface="Arial Black"/>
              </a:rPr>
              <a:t>The</a:t>
            </a:r>
            <a:r>
              <a:rPr lang="es-ES_tradnl" sz="8000" dirty="0" smtClean="0">
                <a:latin typeface="Arial Black"/>
                <a:cs typeface="Arial Black"/>
              </a:rPr>
              <a:t> </a:t>
            </a:r>
            <a:r>
              <a:rPr lang="es-ES_tradnl" sz="8000" dirty="0" err="1" smtClean="0">
                <a:latin typeface="Arial Black"/>
                <a:cs typeface="Arial Black"/>
              </a:rPr>
              <a:t>Next</a:t>
            </a:r>
            <a:r>
              <a:rPr lang="es-ES_tradnl" sz="8000" dirty="0" smtClean="0">
                <a:latin typeface="Arial Black"/>
                <a:cs typeface="Arial Black"/>
              </a:rPr>
              <a:t> </a:t>
            </a:r>
            <a:r>
              <a:rPr lang="es-ES_tradnl" sz="8000" dirty="0" err="1" smtClean="0">
                <a:latin typeface="Arial Black"/>
                <a:cs typeface="Arial Black"/>
              </a:rPr>
              <a:t>Challenge</a:t>
            </a:r>
            <a:r>
              <a:rPr lang="es-ES_tradnl" sz="8000" dirty="0" smtClean="0">
                <a:latin typeface="Arial Black"/>
                <a:cs typeface="Arial Black"/>
              </a:rPr>
              <a:t>?</a:t>
            </a:r>
            <a:br>
              <a:rPr lang="es-ES_tradnl" sz="8000" dirty="0" smtClean="0"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</a:br>
            <a:endParaRPr lang="en-US" sz="60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8128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212193" cy="46403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2" y="1914769"/>
            <a:ext cx="4596718" cy="49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54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47" y="4439450"/>
            <a:ext cx="8510463" cy="136207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rial Black"/>
                <a:cs typeface="Arial Black"/>
              </a:rPr>
            </a:br>
            <a: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  <a:t/>
            </a:r>
            <a:br>
              <a:rPr lang="en-US" sz="6000" dirty="0">
                <a:solidFill>
                  <a:srgbClr val="FFFFFF"/>
                </a:solidFill>
                <a:latin typeface="Arial Black"/>
                <a:cs typeface="Arial Black"/>
              </a:rPr>
            </a:br>
            <a:endParaRPr lang="en-US" sz="60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042" y="249274"/>
            <a:ext cx="83590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Arial Black"/>
                <a:cs typeface="Arial Black"/>
              </a:rPr>
              <a:t>Longitudinal Recordings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2" y="1255196"/>
            <a:ext cx="2606665" cy="2069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192" y="1255196"/>
            <a:ext cx="5659929" cy="5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7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7430" y="39853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Moore’s Law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NGS Law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t="12983" b="12983"/>
          <a:stretch>
            <a:fillRect/>
          </a:stretch>
        </p:blipFill>
        <p:spPr>
          <a:xfrm>
            <a:off x="4801423" y="2392271"/>
            <a:ext cx="3575607" cy="4244975"/>
          </a:xfrm>
          <a:prstGeom prst="rect">
            <a:avLst/>
          </a:prstGeom>
          <a:ln>
            <a:solidFill>
              <a:srgbClr val="4F81BD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4135419" y="4568778"/>
            <a:ext cx="2067709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19931" y="3737726"/>
            <a:ext cx="247815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2" y="2664347"/>
            <a:ext cx="2735586" cy="40503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112738" y="4341735"/>
            <a:ext cx="296072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66491" y="3742990"/>
            <a:ext cx="249855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56623" y="3742990"/>
            <a:ext cx="216838" cy="59874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119931" y="3737726"/>
            <a:ext cx="216838" cy="83105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94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19" y="977900"/>
            <a:ext cx="6858000" cy="4889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548" y="6318857"/>
            <a:ext cx="5420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984807"/>
                </a:solidFill>
                <a:latin typeface="Arial Black"/>
                <a:cs typeface="Arial Black"/>
              </a:rPr>
              <a:t>Sleep Monitor Smartphone App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5" y="95482"/>
            <a:ext cx="1679526" cy="196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0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6">
                <a:lumMod val="40000"/>
                <a:lumOff val="60000"/>
              </a:schemeClr>
            </a:gs>
            <a:gs pos="50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1972" y="4854906"/>
            <a:ext cx="896396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rial Black"/>
                <a:cs typeface="Arial Black"/>
              </a:rPr>
              <a:t>GPS 		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Arial Black"/>
                <a:cs typeface="Arial Black"/>
                <a:sym typeface="Wingdings"/>
              </a:rPr>
              <a:t>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rial Black"/>
                <a:cs typeface="Arial Black"/>
                <a:sym typeface="Wingdings"/>
              </a:rPr>
              <a:t> Location, Movements</a:t>
            </a:r>
          </a:p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rial Black"/>
                <a:cs typeface="Arial Black"/>
                <a:sym typeface="Wingdings"/>
              </a:rPr>
              <a:t>Sensors	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Arial Black"/>
                <a:cs typeface="Arial Black"/>
                <a:sym typeface="Wingdings"/>
              </a:rPr>
              <a:t>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rial Black"/>
                <a:cs typeface="Arial Black"/>
                <a:sym typeface="Wingdings"/>
              </a:rPr>
              <a:t> Heart Beat, Blood Pressure, Temperature</a:t>
            </a:r>
          </a:p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rial Black"/>
                <a:cs typeface="Arial Black"/>
                <a:sym typeface="Wingdings"/>
              </a:rPr>
              <a:t>Usage 	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Arial Black"/>
                <a:cs typeface="Arial Black"/>
                <a:sym typeface="Wingdings"/>
              </a:rPr>
              <a:t>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rial Black"/>
                <a:cs typeface="Arial Black"/>
                <a:sym typeface="Wingdings"/>
              </a:rPr>
              <a:t> Cognitive state  </a:t>
            </a:r>
          </a:p>
          <a:p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05" y="91363"/>
            <a:ext cx="4576293" cy="4590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6">
                <a:lumMod val="40000"/>
                <a:lumOff val="60000"/>
              </a:schemeClr>
            </a:gs>
            <a:gs pos="50000">
              <a:schemeClr val="accent6">
                <a:lumMod val="5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3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99262" cy="21583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262" y="2158342"/>
            <a:ext cx="5844738" cy="46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5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9548" y="6318857"/>
            <a:ext cx="4642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984807"/>
                </a:solidFill>
                <a:latin typeface="Arial Black"/>
                <a:cs typeface="Arial Black"/>
              </a:rPr>
              <a:t>Your Guts and your Weight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823" y="2942705"/>
            <a:ext cx="3292168" cy="3376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2" y="53044"/>
            <a:ext cx="3789156" cy="29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8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5962" y="6318857"/>
            <a:ext cx="5828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984807"/>
                </a:solidFill>
                <a:latin typeface="Arial Black"/>
                <a:cs typeface="Arial Black"/>
              </a:rPr>
              <a:t>Cancer and Chronic Inflammation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1" y="474119"/>
            <a:ext cx="6451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4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2347" y="2172244"/>
            <a:ext cx="8510463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6000" noProof="0" dirty="0" err="1" smtClean="0">
                <a:solidFill>
                  <a:srgbClr val="FFFFFF"/>
                </a:solidFill>
                <a:latin typeface="Arial Black"/>
                <a:ea typeface="+mj-ea"/>
                <a:cs typeface="Arial Black"/>
              </a:rPr>
              <a:t>Where</a:t>
            </a:r>
            <a:r>
              <a:rPr lang="es-ES_tradnl" sz="6000" noProof="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rPr>
              <a:t> </a:t>
            </a:r>
            <a:r>
              <a:rPr lang="es-ES_tradnl" sz="6000" noProof="0" dirty="0" err="1" smtClean="0">
                <a:solidFill>
                  <a:srgbClr val="FFFFFF"/>
                </a:solidFill>
                <a:latin typeface="Arial Black"/>
                <a:ea typeface="+mj-ea"/>
                <a:cs typeface="Arial Black"/>
              </a:rPr>
              <a:t>Will</a:t>
            </a:r>
            <a:r>
              <a:rPr lang="es-ES_tradnl" sz="6000" noProof="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rPr>
              <a:t> </a:t>
            </a:r>
            <a:r>
              <a:rPr lang="es-ES_tradnl" sz="6000" noProof="0" dirty="0" err="1" smtClean="0">
                <a:solidFill>
                  <a:srgbClr val="FFFFFF"/>
                </a:solidFill>
                <a:latin typeface="Arial Black"/>
                <a:ea typeface="+mj-ea"/>
                <a:cs typeface="Arial Black"/>
              </a:rPr>
              <a:t>We</a:t>
            </a:r>
            <a:r>
              <a:rPr lang="es-ES_tradnl" sz="6000" noProof="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rPr>
              <a:t> </a:t>
            </a:r>
            <a:r>
              <a:rPr lang="es-ES_tradnl" sz="6000" noProof="0" dirty="0" err="1" smtClean="0">
                <a:solidFill>
                  <a:srgbClr val="FFFFFF"/>
                </a:solidFill>
                <a:latin typeface="Arial Black"/>
                <a:ea typeface="+mj-ea"/>
                <a:cs typeface="Arial Black"/>
              </a:rPr>
              <a:t>Get</a:t>
            </a:r>
            <a:r>
              <a:rPr lang="es-ES_tradnl" sz="6000" noProof="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rPr>
              <a:t> Data </a:t>
            </a:r>
            <a:r>
              <a:rPr lang="es-ES_tradnl" sz="6000" noProof="0" dirty="0" err="1" smtClean="0">
                <a:solidFill>
                  <a:srgbClr val="FFFFFF"/>
                </a:solidFill>
                <a:latin typeface="Arial Black"/>
                <a:ea typeface="+mj-ea"/>
                <a:cs typeface="Arial Black"/>
              </a:rPr>
              <a:t>From</a:t>
            </a:r>
            <a:endParaRPr kumimoji="0" lang="es-ES_tradnl" sz="6000" b="0" i="0" u="none" strike="noStrike" kern="120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j-ea"/>
              <a:cs typeface="Arial Black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noProof="0" dirty="0" smtClean="0">
              <a:solidFill>
                <a:srgbClr val="FFFFFF"/>
              </a:solidFill>
              <a:latin typeface="Arial Black"/>
              <a:ea typeface="+mj-ea"/>
              <a:cs typeface="Arial Black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60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+mj-ea"/>
                <a:cs typeface="Arial Black"/>
              </a:rPr>
              <a:t>Simple….</a:t>
            </a:r>
            <a:endParaRPr kumimoji="0" lang="es-ES_tradnl" sz="6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+mj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68943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06899" y="6015257"/>
            <a:ext cx="6635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 err="1" smtClean="0">
                <a:solidFill>
                  <a:srgbClr val="984807"/>
                </a:solidFill>
                <a:latin typeface="Arial Black"/>
                <a:cs typeface="Arial Black"/>
              </a:rPr>
              <a:t>Your</a:t>
            </a:r>
            <a:r>
              <a:rPr lang="es-ES_tradnl" sz="4000" dirty="0" smtClean="0">
                <a:solidFill>
                  <a:srgbClr val="984807"/>
                </a:solidFill>
                <a:latin typeface="Arial Black"/>
                <a:cs typeface="Arial Black"/>
              </a:rPr>
              <a:t> </a:t>
            </a:r>
            <a:r>
              <a:rPr lang="es-ES_tradnl" sz="4000" dirty="0" err="1" smtClean="0">
                <a:solidFill>
                  <a:srgbClr val="984807"/>
                </a:solidFill>
                <a:latin typeface="Arial Black"/>
                <a:cs typeface="Arial Black"/>
              </a:rPr>
              <a:t>Guts</a:t>
            </a:r>
            <a:r>
              <a:rPr lang="es-ES_tradnl" sz="4000" dirty="0" smtClean="0">
                <a:solidFill>
                  <a:srgbClr val="984807"/>
                </a:solidFill>
                <a:latin typeface="Arial Black"/>
                <a:cs typeface="Arial Black"/>
              </a:rPr>
              <a:t> </a:t>
            </a:r>
            <a:r>
              <a:rPr lang="es-ES_tradnl" sz="4000" dirty="0" err="1" smtClean="0">
                <a:solidFill>
                  <a:srgbClr val="984807"/>
                </a:solidFill>
                <a:latin typeface="Arial Black"/>
                <a:cs typeface="Arial Black"/>
              </a:rPr>
              <a:t>Know</a:t>
            </a:r>
            <a:r>
              <a:rPr lang="es-ES_tradnl" sz="4000" dirty="0" smtClean="0">
                <a:solidFill>
                  <a:srgbClr val="984807"/>
                </a:solidFill>
                <a:latin typeface="Arial Black"/>
                <a:cs typeface="Arial Black"/>
              </a:rPr>
              <a:t> </a:t>
            </a:r>
            <a:r>
              <a:rPr lang="es-ES_tradnl" sz="4000" dirty="0" err="1" smtClean="0">
                <a:solidFill>
                  <a:srgbClr val="984807"/>
                </a:solidFill>
                <a:latin typeface="Arial Black"/>
                <a:cs typeface="Arial Black"/>
              </a:rPr>
              <a:t>Better</a:t>
            </a:r>
            <a:endParaRPr lang="es-ES_tradnl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58" y="506665"/>
            <a:ext cx="3860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6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4" y="435443"/>
            <a:ext cx="2666897" cy="3552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003" y="4719040"/>
            <a:ext cx="2832463" cy="19440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0"/>
            <a:ext cx="3517900" cy="2311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0" y="2311400"/>
            <a:ext cx="3492500" cy="1676981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045750" y="2207855"/>
            <a:ext cx="2580349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071245" y="2585657"/>
            <a:ext cx="557869" cy="18537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0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376304" y="1778180"/>
            <a:ext cx="9144000" cy="1470025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s-ES_tradnl" b="1" dirty="0" smtClean="0">
                <a:solidFill>
                  <a:srgbClr val="000000"/>
                </a:solidFill>
                <a:latin typeface="Arial Black"/>
                <a:cs typeface="Arial Black"/>
              </a:rPr>
              <a:t>Industrial </a:t>
            </a:r>
            <a:r>
              <a:rPr lang="en-GB" b="1" dirty="0" smtClean="0">
                <a:solidFill>
                  <a:srgbClr val="000000"/>
                </a:solidFill>
                <a:latin typeface="Arial Black"/>
                <a:cs typeface="Arial Black"/>
              </a:rPr>
              <a:t>Medicine</a:t>
            </a:r>
            <a:r>
              <a:rPr lang="es-ES_tradnl" b="1" dirty="0" smtClean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is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err="1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ur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err="1" smtClean="0">
                <a:solidFill>
                  <a:srgbClr val="000000"/>
                </a:solidFill>
                <a:latin typeface="Arial Black"/>
                <a:cs typeface="Arial Black"/>
              </a:rPr>
              <a:t>Future</a:t>
            </a:r>
            <a:r>
              <a:rPr lang="es-ES_tradnl" dirty="0" smtClean="0">
                <a:solidFill>
                  <a:srgbClr val="000000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endParaRPr lang="en-US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4137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82473" y="1865959"/>
            <a:ext cx="358493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FFFFFF"/>
                </a:solidFill>
              </a:rPr>
              <a:t>More Money 	</a:t>
            </a:r>
            <a:endParaRPr lang="en-US" sz="3600" b="1" dirty="0" smtClean="0">
              <a:solidFill>
                <a:srgbClr val="FFFFFF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OR </a:t>
            </a:r>
          </a:p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Better Algorithms</a:t>
            </a:r>
          </a:p>
          <a:p>
            <a:pPr algn="ctr"/>
            <a:r>
              <a:rPr lang="is-IS" sz="3600" b="1" dirty="0" smtClean="0">
                <a:solidFill>
                  <a:srgbClr val="FFFFFF"/>
                </a:solidFill>
              </a:rPr>
              <a:t>…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040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6555" y="568523"/>
            <a:ext cx="9144000" cy="1470025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s-ES_tradnl" sz="3200" dirty="0" err="1" smtClean="0">
                <a:solidFill>
                  <a:schemeClr val="bg1"/>
                </a:solidFill>
                <a:latin typeface="Arial Black"/>
                <a:cs typeface="Arial Black"/>
              </a:rPr>
              <a:t>When</a:t>
            </a:r>
            <a:r>
              <a:rPr lang="es-ES_tradnl" sz="3200" dirty="0" smtClean="0">
                <a:solidFill>
                  <a:schemeClr val="bg1"/>
                </a:solidFill>
                <a:latin typeface="Arial Black"/>
                <a:cs typeface="Arial Black"/>
              </a:rPr>
              <a:t> in a </a:t>
            </a:r>
            <a:r>
              <a:rPr lang="es-ES_tradnl" sz="3200" dirty="0" err="1" smtClean="0">
                <a:solidFill>
                  <a:schemeClr val="bg1"/>
                </a:solidFill>
                <a:latin typeface="Arial Black"/>
                <a:cs typeface="Arial Black"/>
              </a:rPr>
              <a:t>plane</a:t>
            </a:r>
            <a:r>
              <a:rPr lang="es-ES_tradnl" sz="3200" dirty="0" smtClean="0">
                <a:solidFill>
                  <a:schemeClr val="bg1"/>
                </a:solidFill>
                <a:latin typeface="Arial Black"/>
                <a:cs typeface="Arial Black"/>
              </a:rPr>
              <a:t>, Do </a:t>
            </a:r>
            <a:r>
              <a:rPr lang="es-ES_tradnl" sz="3200" dirty="0" err="1" smtClean="0">
                <a:solidFill>
                  <a:schemeClr val="bg1"/>
                </a:solidFill>
                <a:latin typeface="Arial Black"/>
                <a:cs typeface="Arial Black"/>
              </a:rPr>
              <a:t>you</a:t>
            </a:r>
            <a:r>
              <a:rPr lang="es-ES_tradnl" sz="320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sz="3200" dirty="0" err="1" smtClean="0">
                <a:solidFill>
                  <a:schemeClr val="bg1"/>
                </a:solidFill>
                <a:latin typeface="Arial Black"/>
                <a:cs typeface="Arial Black"/>
              </a:rPr>
              <a:t>want</a:t>
            </a:r>
            <a:r>
              <a:rPr lang="es-ES_tradnl" sz="320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sz="3200" dirty="0" err="1" smtClean="0">
                <a:solidFill>
                  <a:schemeClr val="bg1"/>
                </a:solidFill>
                <a:latin typeface="Arial Black"/>
                <a:cs typeface="Arial Black"/>
              </a:rPr>
              <a:t>to</a:t>
            </a:r>
            <a:r>
              <a:rPr lang="es-ES_tradnl" sz="320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sz="3200" dirty="0" err="1" smtClean="0">
                <a:solidFill>
                  <a:schemeClr val="bg1"/>
                </a:solidFill>
                <a:latin typeface="Arial Black"/>
                <a:cs typeface="Arial Black"/>
              </a:rPr>
              <a:t>hear</a:t>
            </a:r>
            <a:r>
              <a:rPr lang="es-ES_tradnl" sz="3200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sz="3200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sz="3200" dirty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sz="3200" dirty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sz="3200" dirty="0" smtClean="0">
                <a:solidFill>
                  <a:schemeClr val="bg1"/>
                </a:solidFill>
                <a:latin typeface="Comic Sans MS"/>
                <a:cs typeface="Comic Sans MS"/>
              </a:rPr>
              <a:t>”</a:t>
            </a:r>
            <a:r>
              <a:rPr lang="es-ES_tradnl" sz="32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Today</a:t>
            </a:r>
            <a:r>
              <a:rPr lang="es-ES_tradnl" sz="3200" dirty="0" smtClean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lang="es-ES_tradnl" sz="32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You</a:t>
            </a:r>
            <a:r>
              <a:rPr lang="es-ES_tradnl" sz="3200" dirty="0" smtClean="0">
                <a:solidFill>
                  <a:schemeClr val="bg1"/>
                </a:solidFill>
                <a:latin typeface="Comic Sans MS"/>
                <a:cs typeface="Comic Sans MS"/>
              </a:rPr>
              <a:t> are </a:t>
            </a:r>
            <a:r>
              <a:rPr lang="es-ES_tradnl" sz="32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Lucky</a:t>
            </a:r>
            <a:r>
              <a:rPr lang="es-ES_tradnl" sz="3200" dirty="0" smtClean="0">
                <a:solidFill>
                  <a:schemeClr val="bg1"/>
                </a:solidFill>
                <a:latin typeface="Comic Sans MS"/>
                <a:cs typeface="Comic Sans MS"/>
              </a:rPr>
              <a:t>, </a:t>
            </a:r>
            <a:r>
              <a:rPr lang="es-ES_tradnl" sz="32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we</a:t>
            </a:r>
            <a:r>
              <a:rPr lang="es-ES_tradnl" sz="3200" dirty="0" smtClean="0">
                <a:solidFill>
                  <a:schemeClr val="bg1"/>
                </a:solidFill>
                <a:latin typeface="Comic Sans MS"/>
                <a:cs typeface="Comic Sans MS"/>
              </a:rPr>
              <a:t> </a:t>
            </a:r>
            <a:r>
              <a:rPr lang="es-ES_tradnl" sz="32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have</a:t>
            </a:r>
            <a:r>
              <a:rPr lang="es-ES_tradnl" sz="3200" dirty="0" smtClean="0">
                <a:solidFill>
                  <a:schemeClr val="bg1"/>
                </a:solidFill>
                <a:latin typeface="Comic Sans MS"/>
                <a:cs typeface="Comic Sans MS"/>
              </a:rPr>
              <a:t> a </a:t>
            </a:r>
            <a:r>
              <a:rPr lang="es-ES_tradnl" sz="32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good</a:t>
            </a:r>
            <a:r>
              <a:rPr lang="es-ES_tradnl" sz="3200" dirty="0" smtClean="0">
                <a:solidFill>
                  <a:schemeClr val="bg1"/>
                </a:solidFill>
                <a:latin typeface="Comic Sans MS"/>
                <a:cs typeface="Comic Sans MS"/>
              </a:rPr>
              <a:t> pilote!”</a:t>
            </a:r>
            <a:endParaRPr lang="en-US" sz="3200" dirty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966" y="2727365"/>
            <a:ext cx="5449865" cy="40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25293" y="2347802"/>
            <a:ext cx="9144000" cy="147002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Same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with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your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Medic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!</a:t>
            </a:r>
            <a:endParaRPr lang="en-US" dirty="0">
              <a:solidFill>
                <a:srgbClr val="984807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3529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75923" y="4058496"/>
            <a:ext cx="9144000" cy="147002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Discover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New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Diseases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-Monitor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Diseases</a:t>
            </a:r>
            <a:r>
              <a:rPr lang="es-ES_tradnl" dirty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Measure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the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Effect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of New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Medecines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endParaRPr lang="en-US" dirty="0">
              <a:solidFill>
                <a:srgbClr val="984807"/>
              </a:solidFill>
              <a:latin typeface="Arial Black"/>
              <a:cs typeface="Arial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546" y="391311"/>
            <a:ext cx="3391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dirty="0" smtClean="0">
                <a:solidFill>
                  <a:schemeClr val="bg1"/>
                </a:solidFill>
                <a:latin typeface="Arial Black"/>
                <a:cs typeface="Arial Black"/>
              </a:rPr>
              <a:t>BIG 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9384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4" y="435443"/>
            <a:ext cx="2666897" cy="3552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3517900" cy="2311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311400"/>
            <a:ext cx="3492500" cy="1676981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045750" y="2207855"/>
            <a:ext cx="2580349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071245" y="2585657"/>
            <a:ext cx="557869" cy="18537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442" y="4439450"/>
            <a:ext cx="2718260" cy="24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54" y="435443"/>
            <a:ext cx="2666897" cy="35529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3517900" cy="2311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2311400"/>
            <a:ext cx="3492500" cy="1676981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3045750" y="2207855"/>
            <a:ext cx="2580349" cy="4846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071245" y="2585657"/>
            <a:ext cx="557869" cy="18537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021" y="4481831"/>
            <a:ext cx="2857500" cy="218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72626" y="2718935"/>
            <a:ext cx="10687733" cy="147002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s-ES_tradnl" dirty="0" smtClean="0">
                <a:solidFill>
                  <a:srgbClr val="000000"/>
                </a:solidFill>
                <a:latin typeface="Arial Black"/>
                <a:cs typeface="Arial Black"/>
              </a:rPr>
              <a:t>PROTECTING 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Data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is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difficult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We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must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protect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its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smtClean="0">
                <a:solidFill>
                  <a:srgbClr val="000000"/>
                </a:solidFill>
                <a:latin typeface="Arial Black"/>
                <a:cs typeface="Arial Black"/>
              </a:rPr>
              <a:t>USAGE</a:t>
            </a:r>
            <a:br>
              <a:rPr lang="es-ES_tradnl" dirty="0" smtClean="0">
                <a:solidFill>
                  <a:srgbClr val="000000"/>
                </a:solidFill>
                <a:latin typeface="Arial Black"/>
                <a:cs typeface="Arial Black"/>
              </a:rPr>
            </a:b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/>
            </a:r>
            <a:b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This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is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a </a:t>
            </a:r>
            <a:r>
              <a:rPr lang="es-ES_tradnl" dirty="0" err="1" smtClean="0">
                <a:solidFill>
                  <a:schemeClr val="bg1"/>
                </a:solidFill>
                <a:latin typeface="Arial Black"/>
                <a:cs typeface="Arial Black"/>
              </a:rPr>
              <a:t>question</a:t>
            </a:r>
            <a:r>
              <a:rPr lang="es-ES_tradnl" dirty="0" smtClean="0">
                <a:solidFill>
                  <a:schemeClr val="bg1"/>
                </a:solidFill>
                <a:latin typeface="Arial Black"/>
                <a:cs typeface="Arial Black"/>
              </a:rPr>
              <a:t> of </a:t>
            </a:r>
            <a:r>
              <a:rPr lang="es-ES_tradnl" dirty="0" smtClean="0">
                <a:latin typeface="Arial Black"/>
                <a:cs typeface="Arial Black"/>
              </a:rPr>
              <a:t>SOCIETY</a:t>
            </a:r>
            <a:endParaRPr lang="es-ES_tradnl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13322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3462" y="1826846"/>
            <a:ext cx="20886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Ebola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3898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879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Future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of EBOLA</a:t>
            </a:r>
            <a:endParaRPr lang="es-ES_tradnl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" y="685890"/>
            <a:ext cx="4224467" cy="3782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6477000"/>
            <a:ext cx="31369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79" y="4468381"/>
            <a:ext cx="4224467" cy="4658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808" y="685890"/>
            <a:ext cx="4260191" cy="26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75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62001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BIG DATA, EBOLA and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your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 Mobile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phone</a:t>
            </a:r>
            <a:endParaRPr lang="es-ES_tradnl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9" y="4468381"/>
            <a:ext cx="4224467" cy="465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0300"/>
            <a:ext cx="9144000" cy="45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213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879" y="101114"/>
            <a:ext cx="96223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lang="es-ES_tradnl" sz="32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Then</a:t>
            </a:r>
            <a:r>
              <a:rPr lang="es-ES_tradnl" sz="3200" dirty="0" smtClean="0">
                <a:solidFill>
                  <a:srgbClr val="FFFFFF"/>
                </a:solidFill>
                <a:latin typeface="Arial Black"/>
                <a:cs typeface="Arial Black"/>
              </a:rPr>
              <a:t>?</a:t>
            </a:r>
            <a:endParaRPr lang="es-ES_tradnl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50" y="2262542"/>
            <a:ext cx="8313340" cy="42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14298</TotalTime>
  <Words>845</Words>
  <Application>Microsoft Macintosh PowerPoint</Application>
  <PresentationFormat>On-screen Show (4:3)</PresentationFormat>
  <Paragraphs>194</Paragraphs>
  <Slides>109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Office Theme</vt:lpstr>
      <vt:lpstr>BIG DATA  Passed, Future and Conditional </vt:lpstr>
      <vt:lpstr>PowerPoint Presentation</vt:lpstr>
      <vt:lpstr>PowerPoint Presentation</vt:lpstr>
      <vt:lpstr>Big Old Data, Big Old Findings</vt:lpstr>
      <vt:lpstr>Mega-bricks Full of Bugs</vt:lpstr>
      <vt:lpstr>New Big Data</vt:lpstr>
      <vt:lpstr>Moore’s Law</vt:lpstr>
      <vt:lpstr>Moore’s Law vs NGS Law</vt:lpstr>
      <vt:lpstr>PowerPoint Presentation</vt:lpstr>
      <vt:lpstr>PowerPoint Presentation</vt:lpstr>
      <vt:lpstr>PowerPoint Presentation</vt:lpstr>
      <vt:lpstr>The End of Theory?</vt:lpstr>
      <vt:lpstr>The End of Theory?</vt:lpstr>
      <vt:lpstr>Have We Passed the Prediction Peak?</vt:lpstr>
      <vt:lpstr>Maybe…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Then ?</vt:lpstr>
      <vt:lpstr>PowerPoint Presentation</vt:lpstr>
      <vt:lpstr>Now and Then</vt:lpstr>
      <vt:lpstr>Sometimes The Science Behind is … mhhhhh how to put it …    </vt:lpstr>
      <vt:lpstr>PowerPoint Presentation</vt:lpstr>
      <vt:lpstr>PowerPoint Presentation</vt:lpstr>
      <vt:lpstr>PowerPoint Presentation</vt:lpstr>
      <vt:lpstr>Even in BIG Journals…  Can Have Problems With Correlation</vt:lpstr>
      <vt:lpstr>With Big Data It is even easier to find spurious correlations</vt:lpstr>
      <vt:lpstr>PowerPoint Presentation</vt:lpstr>
      <vt:lpstr>So What  Genetics Works YES or NO ?    </vt:lpstr>
      <vt:lpstr>Predicting your height with Facebook +/- 5 cm </vt:lpstr>
      <vt:lpstr>WHY ???</vt:lpstr>
      <vt:lpstr>PowerPoint Presentation</vt:lpstr>
      <vt:lpstr>PowerPoint Presentation</vt:lpstr>
      <vt:lpstr>One Single Number Describes  Too Many Things  Variance is spread across  Too many Genes   DATA IS UNDERPOWERED!!! </vt:lpstr>
      <vt:lpstr>Genome Wide Association Studies  GWAS  is an attempt to address this problem </vt:lpstr>
      <vt:lpstr>PowerPoint Presentation</vt:lpstr>
      <vt:lpstr>PowerPoint Presentation</vt:lpstr>
      <vt:lpstr>There are now 1,000s of such associations</vt:lpstr>
      <vt:lpstr>Some Cases are very Useful</vt:lpstr>
      <vt:lpstr>PowerPoint Presentation</vt:lpstr>
      <vt:lpstr>But To Understand Better We need Much Much More Data!     </vt:lpstr>
      <vt:lpstr>More Data…  Where From ?    </vt:lpstr>
      <vt:lpstr>Mas Data ?    </vt:lpstr>
      <vt:lpstr>At the CRG</vt:lpstr>
      <vt:lpstr>Long Non Coding RNAs</vt:lpstr>
      <vt:lpstr>ENSEMBL 2008</vt:lpstr>
      <vt:lpstr>ENSEMBL 2016  The Lines have Crossed (in 2012)</vt:lpstr>
      <vt:lpstr>Nucleosome Positioning </vt:lpstr>
      <vt:lpstr>NORMAL TRANSCRIPTOME</vt:lpstr>
      <vt:lpstr>Big Data ever Bigger?</vt:lpstr>
      <vt:lpstr>PowerPoint Presentation</vt:lpstr>
      <vt:lpstr>Stamp Collectors and Physicists</vt:lpstr>
      <vt:lpstr>Collaborative Projects</vt:lpstr>
      <vt:lpstr>PowerPoint Presentation</vt:lpstr>
      <vt:lpstr>PowerPoint Presentation</vt:lpstr>
      <vt:lpstr>Where is it happening?</vt:lpstr>
      <vt:lpstr>What Next?</vt:lpstr>
      <vt:lpstr>What Shall we do ?</vt:lpstr>
      <vt:lpstr>The Challenge for Methods</vt:lpstr>
      <vt:lpstr>With Genomes Solved What is The Next Challenge?    </vt:lpstr>
      <vt:lpstr>PowerPoint Presentation</vt:lpstr>
      <vt:lpstr>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Industrial Medicine  is  our  Future </vt:lpstr>
      <vt:lpstr>When in a plane, Do you want to hear  ”Today You are Lucky, we have a good pilote!”</vt:lpstr>
      <vt:lpstr>Same with your Medic!</vt:lpstr>
      <vt:lpstr>-Discover New Diseases -Monitor Diseases -Measure the Effect of New Medecines    </vt:lpstr>
      <vt:lpstr>PowerPoint Presentation</vt:lpstr>
      <vt:lpstr>PowerPoint Presentation</vt:lpstr>
      <vt:lpstr>PROTECTING Data is difficult  We must protect its USAGE  This is a question of SOCIETY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purpose of Life ?</dc:title>
  <dc:creator>Notredame Cédric</dc:creator>
  <cp:lastModifiedBy>Notredame Cédric</cp:lastModifiedBy>
  <cp:revision>112</cp:revision>
  <dcterms:created xsi:type="dcterms:W3CDTF">2012-10-01T12:21:40Z</dcterms:created>
  <dcterms:modified xsi:type="dcterms:W3CDTF">2016-11-08T23:54:05Z</dcterms:modified>
</cp:coreProperties>
</file>